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2" r:id="rId3"/>
    <p:sldId id="293" r:id="rId4"/>
    <p:sldId id="337" r:id="rId5"/>
    <p:sldId id="350" r:id="rId6"/>
    <p:sldId id="351" r:id="rId7"/>
    <p:sldId id="353" r:id="rId8"/>
    <p:sldId id="352" r:id="rId9"/>
    <p:sldId id="357" r:id="rId10"/>
    <p:sldId id="358" r:id="rId11"/>
    <p:sldId id="355" r:id="rId12"/>
    <p:sldId id="356" r:id="rId13"/>
    <p:sldId id="359" r:id="rId14"/>
    <p:sldId id="360" r:id="rId15"/>
    <p:sldId id="361" r:id="rId16"/>
    <p:sldId id="348" r:id="rId17"/>
    <p:sldId id="363" r:id="rId18"/>
    <p:sldId id="364" r:id="rId19"/>
    <p:sldId id="365" r:id="rId20"/>
    <p:sldId id="366" r:id="rId21"/>
    <p:sldId id="367" r:id="rId22"/>
    <p:sldId id="368" r:id="rId23"/>
    <p:sldId id="369" r:id="rId24"/>
    <p:sldId id="370" r:id="rId25"/>
    <p:sldId id="371" r:id="rId26"/>
    <p:sldId id="374" r:id="rId27"/>
    <p:sldId id="375" r:id="rId28"/>
    <p:sldId id="376" r:id="rId29"/>
    <p:sldId id="377" r:id="rId30"/>
    <p:sldId id="378" r:id="rId31"/>
    <p:sldId id="379" r:id="rId32"/>
    <p:sldId id="380" r:id="rId33"/>
    <p:sldId id="381" r:id="rId34"/>
    <p:sldId id="382" r:id="rId35"/>
    <p:sldId id="349" r:id="rId36"/>
    <p:sldId id="384" r:id="rId37"/>
    <p:sldId id="385" r:id="rId38"/>
    <p:sldId id="388" r:id="rId39"/>
    <p:sldId id="389" r:id="rId40"/>
    <p:sldId id="386" r:id="rId41"/>
    <p:sldId id="387" r:id="rId42"/>
    <p:sldId id="390" r:id="rId43"/>
    <p:sldId id="391" r:id="rId44"/>
    <p:sldId id="392" r:id="rId45"/>
    <p:sldId id="393" r:id="rId46"/>
    <p:sldId id="394" r:id="rId47"/>
    <p:sldId id="395" r:id="rId48"/>
    <p:sldId id="383" r:id="rId49"/>
    <p:sldId id="307" r:id="rId50"/>
  </p:sldIdLst>
  <p:sldSz cx="12192000" cy="6858000"/>
  <p:notesSz cx="6858000" cy="9144000"/>
  <p:custDataLst>
    <p:tags r:id="rId5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B5ABAE4-DFC4-4A50-AF79-0BD53D23BDC0}">
          <p14:sldIdLst>
            <p14:sldId id="256"/>
            <p14:sldId id="292"/>
          </p14:sldIdLst>
        </p14:section>
        <p14:section name="P1" id="{54AD71F3-046B-4AA2-9CC9-3D6E302ED0FA}">
          <p14:sldIdLst>
            <p14:sldId id="293"/>
            <p14:sldId id="337"/>
            <p14:sldId id="350"/>
            <p14:sldId id="351"/>
            <p14:sldId id="353"/>
            <p14:sldId id="352"/>
            <p14:sldId id="357"/>
            <p14:sldId id="358"/>
            <p14:sldId id="355"/>
            <p14:sldId id="356"/>
            <p14:sldId id="359"/>
            <p14:sldId id="360"/>
            <p14:sldId id="361"/>
          </p14:sldIdLst>
        </p14:section>
        <p14:section name="P2" id="{0525A52E-7798-43E4-9558-736B4CCEEAAC}">
          <p14:sldIdLst>
            <p14:sldId id="348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</p14:sldIdLst>
        </p14:section>
        <p14:section name="P3" id="{EB25A6D4-0C29-4681-9616-D4EAD3F49778}">
          <p14:sldIdLst>
            <p14:sldId id="349"/>
            <p14:sldId id="384"/>
            <p14:sldId id="385"/>
            <p14:sldId id="388"/>
            <p14:sldId id="389"/>
            <p14:sldId id="386"/>
            <p14:sldId id="387"/>
            <p14:sldId id="390"/>
            <p14:sldId id="391"/>
            <p14:sldId id="392"/>
            <p14:sldId id="393"/>
            <p14:sldId id="394"/>
            <p14:sldId id="395"/>
            <p14:sldId id="383"/>
          </p14:sldIdLst>
        </p14:section>
        <p14:section name="end" id="{05AF3D2C-AD7B-4551-98C4-7814798175ED}">
          <p14:sldIdLst>
            <p14:sldId id="3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50A1"/>
    <a:srgbClr val="8891C8"/>
    <a:srgbClr val="B8D6EE"/>
    <a:srgbClr val="F0F0F0"/>
    <a:srgbClr val="404040"/>
    <a:srgbClr val="EE9640"/>
    <a:srgbClr val="C6CFD7"/>
    <a:srgbClr val="2C21E4"/>
    <a:srgbClr val="4B0C77"/>
    <a:srgbClr val="0149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88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39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ags" Target="tags/tag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AF93E90-9242-47EA-9503-C81D319405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0017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AF93E90-9242-47EA-9503-C81D319405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121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27C9616-A78E-42B7-B805-E89A55542A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513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27C9616-A78E-42B7-B805-E89A55542A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09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3BAB4A06-08C2-4C23-89B2-C98B3F8C7F75}"/>
              </a:ext>
            </a:extLst>
          </p:cNvPr>
          <p:cNvSpPr/>
          <p:nvPr userDrawn="1"/>
        </p:nvSpPr>
        <p:spPr>
          <a:xfrm>
            <a:off x="0" y="0"/>
            <a:ext cx="46841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86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60EC24C7-A0C0-4B33-8A17-49C5A5794F5D}"/>
              </a:ext>
            </a:extLst>
          </p:cNvPr>
          <p:cNvSpPr/>
          <p:nvPr userDrawn="1"/>
        </p:nvSpPr>
        <p:spPr>
          <a:xfrm>
            <a:off x="0" y="-19468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8490F4-1F04-469C-84D0-2DE9AC7F9642}"/>
              </a:ext>
            </a:extLst>
          </p:cNvPr>
          <p:cNvSpPr txBox="1"/>
          <p:nvPr userDrawn="1"/>
        </p:nvSpPr>
        <p:spPr>
          <a:xfrm>
            <a:off x="731838" y="5998954"/>
            <a:ext cx="1888337" cy="307777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algn="just"/>
            <a:r>
              <a:rPr lang="en-US" altLang="zh-CN" sz="1000" b="1" dirty="0">
                <a:solidFill>
                  <a:schemeClr val="bg1"/>
                </a:solidFill>
              </a:rPr>
              <a:t>S</a:t>
            </a:r>
            <a:r>
              <a:rPr lang="zh-CN" altLang="en-US" sz="1000" b="1" dirty="0">
                <a:solidFill>
                  <a:schemeClr val="bg1"/>
                </a:solidFill>
              </a:rPr>
              <a:t>ea, all water, recedes a rivers</a:t>
            </a:r>
            <a:r>
              <a:rPr lang="en-US" altLang="zh-CN" sz="1000" b="1" dirty="0">
                <a:solidFill>
                  <a:schemeClr val="bg1"/>
                </a:solidFill>
              </a:rPr>
              <a:t>;</a:t>
            </a:r>
          </a:p>
          <a:p>
            <a:pPr algn="just"/>
            <a:r>
              <a:rPr lang="zh-CN" altLang="en-US" sz="1000" b="1" dirty="0">
                <a:solidFill>
                  <a:schemeClr val="bg1"/>
                </a:solidFill>
              </a:rPr>
              <a:t>utmost wit listens to all sides</a:t>
            </a:r>
            <a:r>
              <a:rPr lang="en-US" altLang="zh-CN" sz="1000" b="1" dirty="0">
                <a:solidFill>
                  <a:schemeClr val="bg1"/>
                </a:solidFill>
              </a:rPr>
              <a:t>.</a:t>
            </a:r>
            <a:endParaRPr lang="zh-CN" altLang="en-US" sz="1000" b="1" dirty="0">
              <a:solidFill>
                <a:schemeClr val="bg1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169061B-B437-4A41-8A82-9946D85760BD}"/>
              </a:ext>
            </a:extLst>
          </p:cNvPr>
          <p:cNvGrpSpPr/>
          <p:nvPr userDrawn="1"/>
        </p:nvGrpSpPr>
        <p:grpSpPr>
          <a:xfrm>
            <a:off x="731838" y="2196223"/>
            <a:ext cx="3125794" cy="1606508"/>
            <a:chOff x="3834754" y="2495699"/>
            <a:chExt cx="3125794" cy="1606508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5ABDEFE-D045-4665-A494-BC505B6C61A3}"/>
                </a:ext>
              </a:extLst>
            </p:cNvPr>
            <p:cNvSpPr txBox="1"/>
            <p:nvPr/>
          </p:nvSpPr>
          <p:spPr>
            <a:xfrm>
              <a:off x="3839501" y="2495699"/>
              <a:ext cx="3121047" cy="92333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r>
                <a:rPr lang="en-US" altLang="zh-CN" sz="6000" dirty="0">
                  <a:solidFill>
                    <a:schemeClr val="bg1"/>
                  </a:solidFill>
                </a:rPr>
                <a:t>THANKS</a:t>
              </a:r>
              <a:endParaRPr lang="zh-CN" altLang="en-US" sz="6000" dirty="0">
                <a:solidFill>
                  <a:schemeClr val="bg1"/>
                </a:solidFill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4157D52F-9360-4DC0-B583-6C3F191ADD88}"/>
                </a:ext>
              </a:extLst>
            </p:cNvPr>
            <p:cNvGrpSpPr/>
            <p:nvPr userDrawn="1"/>
          </p:nvGrpSpPr>
          <p:grpSpPr>
            <a:xfrm>
              <a:off x="3834754" y="3397344"/>
              <a:ext cx="1124118" cy="704863"/>
              <a:chOff x="2468044" y="3339787"/>
              <a:chExt cx="1124118" cy="704863"/>
            </a:xfrm>
          </p:grpSpPr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78C6CFE5-7904-4BFA-8CAE-BF0A3AC6D376}"/>
                  </a:ext>
                </a:extLst>
              </p:cNvPr>
              <p:cNvSpPr txBox="1"/>
              <p:nvPr/>
            </p:nvSpPr>
            <p:spPr>
              <a:xfrm>
                <a:off x="2552710" y="3339787"/>
                <a:ext cx="103945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2200" dirty="0">
                    <a:solidFill>
                      <a:schemeClr val="bg1"/>
                    </a:solidFill>
                  </a:rPr>
                  <a:t>For Your Attention </a:t>
                </a:r>
                <a:endParaRPr lang="zh-CN" altLang="en-US" sz="2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D1E52D4-FA37-4BFF-93D6-6734531D01FB}"/>
                  </a:ext>
                </a:extLst>
              </p:cNvPr>
              <p:cNvSpPr txBox="1"/>
              <p:nvPr/>
            </p:nvSpPr>
            <p:spPr>
              <a:xfrm>
                <a:off x="2468044" y="3736873"/>
                <a:ext cx="1011495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endParaRPr lang="zh-CN" altLang="en-US" sz="22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B8274DD1-C79A-4AC5-B392-A4900D81502B}"/>
              </a:ext>
            </a:extLst>
          </p:cNvPr>
          <p:cNvGrpSpPr/>
          <p:nvPr userDrawn="1"/>
        </p:nvGrpSpPr>
        <p:grpSpPr>
          <a:xfrm rot="20394303">
            <a:off x="3221945" y="-1575994"/>
            <a:ext cx="11439261" cy="11910951"/>
            <a:chOff x="3439566" y="1666270"/>
            <a:chExt cx="11439261" cy="11910951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23B3CDDB-B14C-42F2-A1F1-49B0792801F9}"/>
                </a:ext>
              </a:extLst>
            </p:cNvPr>
            <p:cNvGrpSpPr/>
            <p:nvPr/>
          </p:nvGrpSpPr>
          <p:grpSpPr>
            <a:xfrm rot="4029167">
              <a:off x="8779335" y="1665563"/>
              <a:ext cx="6098786" cy="6100199"/>
              <a:chOff x="18351500" y="3723568"/>
              <a:chExt cx="4878842" cy="4879972"/>
            </a:xfrm>
          </p:grpSpPr>
          <p:sp>
            <p:nvSpPr>
              <p:cNvPr id="26" name="任意多边形 25">
                <a:extLst>
                  <a:ext uri="{FF2B5EF4-FFF2-40B4-BE49-F238E27FC236}">
                    <a16:creationId xmlns:a16="http://schemas.microsoft.com/office/drawing/2014/main" id="{26E67D38-75E0-4071-95F6-2AE5FDAF86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bg1">
                  <a:alpha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27" name="任意多边形 26">
                <a:extLst>
                  <a:ext uri="{FF2B5EF4-FFF2-40B4-BE49-F238E27FC236}">
                    <a16:creationId xmlns:a16="http://schemas.microsoft.com/office/drawing/2014/main" id="{5A2EBA7D-F88D-443E-AA35-69B8AB9B652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E3386FE9-1899-4359-9BFD-946DEFB6A584}"/>
                </a:ext>
              </a:extLst>
            </p:cNvPr>
            <p:cNvGrpSpPr/>
            <p:nvPr/>
          </p:nvGrpSpPr>
          <p:grpSpPr>
            <a:xfrm rot="14829167">
              <a:off x="3440583" y="4789517"/>
              <a:ext cx="8786687" cy="8788722"/>
              <a:chOff x="18351500" y="3723568"/>
              <a:chExt cx="4878842" cy="4879972"/>
            </a:xfrm>
          </p:grpSpPr>
          <p:sp>
            <p:nvSpPr>
              <p:cNvPr id="24" name="任意多边形 23">
                <a:extLst>
                  <a:ext uri="{FF2B5EF4-FFF2-40B4-BE49-F238E27FC236}">
                    <a16:creationId xmlns:a16="http://schemas.microsoft.com/office/drawing/2014/main" id="{F24A2437-0A2C-45FB-9F89-DF6496635E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bg1">
                  <a:alpha val="74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25" name="任意多边形 24">
                <a:extLst>
                  <a:ext uri="{FF2B5EF4-FFF2-40B4-BE49-F238E27FC236}">
                    <a16:creationId xmlns:a16="http://schemas.microsoft.com/office/drawing/2014/main" id="{491B2948-B0A7-4C57-902F-1D49D22C7E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7880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形状&#10;&#10;描述已自动生成">
            <a:extLst>
              <a:ext uri="{FF2B5EF4-FFF2-40B4-BE49-F238E27FC236}">
                <a16:creationId xmlns:a16="http://schemas.microsoft.com/office/drawing/2014/main" id="{0A229E26-7C93-45E4-98A3-AD3438CF8F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C3EA38F-EB6D-4502-BD67-6BF5A109A263}"/>
              </a:ext>
            </a:extLst>
          </p:cNvPr>
          <p:cNvSpPr txBox="1">
            <a:spLocks/>
          </p:cNvSpPr>
          <p:nvPr userDrawn="1"/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rPr>
              <a:t>OfficePLUS.cn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  <a:cs typeface="Segoe UI Light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779D199-2617-4064-B528-4BD87100ECEE}"/>
              </a:ext>
            </a:extLst>
          </p:cNvPr>
          <p:cNvSpPr txBox="1">
            <a:spLocks/>
          </p:cNvSpPr>
          <p:nvPr userDrawn="1"/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中文 黑体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英文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Arial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标题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1.0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正文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1.25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https://pixabay.com/ (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免费可商用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)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本网站所提供的任何信息内容（包括但不限于 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PPT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模板、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Word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文档、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Excel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图表、图片素材等）均受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《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中华人民共和国著作权法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》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、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《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信息网络传播权保护条例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》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及其他适用的法律法规的保护，未经权利人书面明确授权，信息内容的任何部分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(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包括图片或图表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)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不得被全部或部分的复制、传播、销售，否则将承担法律责任。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OfficePLUS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A051C53-9682-4112-B69A-7BB70918F171}"/>
              </a:ext>
            </a:extLst>
          </p:cNvPr>
          <p:cNvSpPr txBox="1">
            <a:spLocks/>
          </p:cNvSpPr>
          <p:nvPr userDrawn="1"/>
        </p:nvSpPr>
        <p:spPr>
          <a:xfrm>
            <a:off x="440603" y="759873"/>
            <a:ext cx="1657138" cy="440267"/>
          </a:xfrm>
          <a:prstGeom prst="rect">
            <a:avLst/>
          </a:prstGeo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标注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C0908CF-7CB8-4192-A43C-CC3A75F8749B}"/>
              </a:ext>
            </a:extLst>
          </p:cNvPr>
          <p:cNvSpPr txBox="1">
            <a:spLocks/>
          </p:cNvSpPr>
          <p:nvPr userDrawn="1"/>
        </p:nvSpPr>
        <p:spPr>
          <a:xfrm>
            <a:off x="2378000" y="759876"/>
            <a:ext cx="1494754" cy="53991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字体使用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行距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素材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声明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作者</a:t>
            </a:r>
          </a:p>
        </p:txBody>
      </p:sp>
    </p:spTree>
    <p:extLst>
      <p:ext uri="{BB962C8B-B14F-4D97-AF65-F5344CB8AC3E}">
        <p14:creationId xmlns:p14="http://schemas.microsoft.com/office/powerpoint/2010/main" val="2158774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9B3896-319D-45EF-A996-F06C435964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5610D-D3BB-48E8-B638-5938ABB9CFDE}" type="datetimeFigureOut">
              <a:rPr lang="zh-CN" altLang="en-US" smtClean="0"/>
              <a:t>2022/11/11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9B380B-4756-4CAD-8741-32E82C5C1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6C9323-1CD7-4830-B0EE-DC83BF437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05AE2-E521-4071-B027-062C254CFD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3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1" r:id="rId2"/>
    <p:sldLayoutId id="2147483653" r:id="rId3"/>
    <p:sldLayoutId id="2147483654" r:id="rId4"/>
    <p:sldLayoutId id="2147483655" r:id="rId5"/>
    <p:sldLayoutId id="2147483659" r:id="rId6"/>
    <p:sldLayoutId id="214748365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8" userDrawn="1">
          <p15:clr>
            <a:srgbClr val="F26B43"/>
          </p15:clr>
        </p15:guide>
        <p15:guide id="2" orient="horz" pos="3968" userDrawn="1">
          <p15:clr>
            <a:srgbClr val="F26B43"/>
          </p15:clr>
        </p15:guide>
        <p15:guide id="3" pos="461" userDrawn="1">
          <p15:clr>
            <a:srgbClr val="F26B43"/>
          </p15:clr>
        </p15:guide>
        <p15:guide id="4" pos="72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EE9D8A43-B900-435B-A55F-C53A6E6F86AA}"/>
              </a:ext>
            </a:extLst>
          </p:cNvPr>
          <p:cNvSpPr txBox="1"/>
          <p:nvPr/>
        </p:nvSpPr>
        <p:spPr>
          <a:xfrm>
            <a:off x="697690" y="2339728"/>
            <a:ext cx="5347618" cy="8981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5400" dirty="0" smtClean="0">
                <a:solidFill>
                  <a:schemeClr val="accent1"/>
                </a:solidFill>
              </a:rPr>
              <a:t>IQA</a:t>
            </a:r>
            <a:r>
              <a:rPr lang="zh-CN" altLang="en-US" sz="5400" dirty="0" smtClean="0">
                <a:solidFill>
                  <a:schemeClr val="accent1"/>
                </a:solidFill>
              </a:rPr>
              <a:t>小组进度汇报</a:t>
            </a:r>
            <a:endParaRPr lang="zh-CN" altLang="en-US" sz="5400" dirty="0">
              <a:solidFill>
                <a:schemeClr val="accent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003C73A-AE0E-4907-B435-63113721FE61}"/>
              </a:ext>
            </a:extLst>
          </p:cNvPr>
          <p:cNvSpPr txBox="1"/>
          <p:nvPr/>
        </p:nvSpPr>
        <p:spPr>
          <a:xfrm>
            <a:off x="851737" y="3260716"/>
            <a:ext cx="4784964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000" dirty="0" smtClean="0">
                <a:solidFill>
                  <a:srgbClr val="B8D6EE"/>
                </a:solidFill>
                <a:latin typeface="+mj-lt"/>
                <a:ea typeface="+mj-ea"/>
              </a:rPr>
              <a:t>Progress report </a:t>
            </a:r>
            <a:r>
              <a:rPr lang="en-US" altLang="zh-CN" sz="3000" dirty="0" smtClean="0">
                <a:solidFill>
                  <a:srgbClr val="B8D6EE"/>
                </a:solidFill>
                <a:latin typeface="+mj-lt"/>
                <a:ea typeface="+mj-ea"/>
              </a:rPr>
              <a:t>of this week</a:t>
            </a:r>
            <a:endParaRPr lang="zh-CN" altLang="en-US" sz="3000" dirty="0">
              <a:solidFill>
                <a:srgbClr val="B8D6EE"/>
              </a:solidFill>
              <a:latin typeface="+mj-lt"/>
              <a:ea typeface="+mj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37D7870-D322-42FA-9CDF-99EC4C386D91}"/>
              </a:ext>
            </a:extLst>
          </p:cNvPr>
          <p:cNvSpPr txBox="1"/>
          <p:nvPr/>
        </p:nvSpPr>
        <p:spPr>
          <a:xfrm>
            <a:off x="944911" y="5066561"/>
            <a:ext cx="44884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891C8"/>
                </a:solidFill>
                <a:effectLst/>
                <a:uLnTx/>
                <a:uFillTx/>
                <a:latin typeface="+mn-ea"/>
              </a:rPr>
              <a:t>汇报人 </a:t>
            </a:r>
            <a:endParaRPr lang="zh-CN" altLang="en-US" sz="1000" b="1" dirty="0">
              <a:solidFill>
                <a:srgbClr val="8891C8"/>
              </a:solidFill>
              <a:latin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E38F7CA-00BC-4712-AF5F-B645E2752056}"/>
              </a:ext>
            </a:extLst>
          </p:cNvPr>
          <p:cNvSpPr txBox="1"/>
          <p:nvPr/>
        </p:nvSpPr>
        <p:spPr>
          <a:xfrm>
            <a:off x="499713" y="5249914"/>
            <a:ext cx="125034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0" lang="zh-CN" altLang="en-US" sz="1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891C8"/>
                </a:solidFill>
                <a:effectLst/>
                <a:uLnTx/>
                <a:uFillTx/>
                <a:latin typeface="+mn-ea"/>
              </a:rPr>
              <a:t>王子安 吴俊成</a:t>
            </a:r>
            <a:endParaRPr lang="zh-CN" altLang="en-US" sz="1500" dirty="0">
              <a:solidFill>
                <a:srgbClr val="8891C8"/>
              </a:solidFill>
              <a:latin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C682C07-0592-4AF4-93DE-D6306F8E9355}"/>
              </a:ext>
            </a:extLst>
          </p:cNvPr>
          <p:cNvCxnSpPr>
            <a:cxnSpLocks/>
          </p:cNvCxnSpPr>
          <p:nvPr/>
        </p:nvCxnSpPr>
        <p:spPr>
          <a:xfrm>
            <a:off x="1846628" y="5100275"/>
            <a:ext cx="0" cy="358775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6920181-50BE-4B79-AB50-B7F2D1845DDD}"/>
              </a:ext>
            </a:extLst>
          </p:cNvPr>
          <p:cNvSpPr txBox="1"/>
          <p:nvPr/>
        </p:nvSpPr>
        <p:spPr>
          <a:xfrm>
            <a:off x="1986272" y="5169835"/>
            <a:ext cx="95885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500" dirty="0" smtClean="0">
                <a:solidFill>
                  <a:srgbClr val="8891C8"/>
                </a:solidFill>
              </a:rPr>
              <a:t>2022·11·11</a:t>
            </a:r>
            <a:endParaRPr lang="zh-CN" altLang="en-US" sz="1500" dirty="0">
              <a:solidFill>
                <a:srgbClr val="8891C8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0" y="186701"/>
            <a:ext cx="6045308" cy="620628"/>
            <a:chOff x="203201" y="180750"/>
            <a:chExt cx="6045308" cy="620628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95" b="27810"/>
            <a:stretch>
              <a:fillRect/>
            </a:stretch>
          </p:blipFill>
          <p:spPr>
            <a:xfrm>
              <a:off x="203201" y="267853"/>
              <a:ext cx="1953256" cy="533525"/>
            </a:xfrm>
            <a:prstGeom prst="rect">
              <a:avLst/>
            </a:prstGeom>
          </p:spPr>
        </p:pic>
        <p:cxnSp>
          <p:nvCxnSpPr>
            <p:cNvPr id="19" name="直接连接符 18"/>
            <p:cNvCxnSpPr/>
            <p:nvPr/>
          </p:nvCxnSpPr>
          <p:spPr>
            <a:xfrm>
              <a:off x="2174352" y="180750"/>
              <a:ext cx="0" cy="62062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2174352" y="215494"/>
              <a:ext cx="40741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endParaRPr lang="zh-CN" altLang="en-US" sz="1200" dirty="0">
                <a:solidFill>
                  <a:schemeClr val="accent5">
                    <a:lumMod val="50000"/>
                  </a:schemeClr>
                </a:solidFill>
                <a:latin typeface="Arial Black" panose="020B0A04020102020204" pitchFamily="34" charset="0"/>
                <a:ea typeface="黑体" panose="02010609060101010101" pitchFamily="49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88B8CC6-B548-40CA-93E4-212D0E04D22F}"/>
              </a:ext>
            </a:extLst>
          </p:cNvPr>
          <p:cNvGrpSpPr/>
          <p:nvPr/>
        </p:nvGrpSpPr>
        <p:grpSpPr>
          <a:xfrm rot="637793">
            <a:off x="6717963" y="-2695151"/>
            <a:ext cx="8786687" cy="13156983"/>
            <a:chOff x="14552960" y="-177472"/>
            <a:chExt cx="7029080" cy="10525183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D57EA9D9-5E3A-4570-A0A1-FE4F71280BCC}"/>
                </a:ext>
              </a:extLst>
            </p:cNvPr>
            <p:cNvGrpSpPr/>
            <p:nvPr/>
          </p:nvGrpSpPr>
          <p:grpSpPr>
            <a:xfrm rot="1495231">
              <a:off x="15166450" y="-177472"/>
              <a:ext cx="4878842" cy="4879972"/>
              <a:chOff x="18351500" y="3723568"/>
              <a:chExt cx="4878842" cy="4879972"/>
            </a:xfrm>
          </p:grpSpPr>
          <p:sp>
            <p:nvSpPr>
              <p:cNvPr id="29" name="任意多边形 28">
                <a:extLst>
                  <a:ext uri="{FF2B5EF4-FFF2-40B4-BE49-F238E27FC236}">
                    <a16:creationId xmlns:a16="http://schemas.microsoft.com/office/drawing/2014/main" id="{A1E9E03B-1BC3-4C9A-8A51-7329E00EC1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30" name="任意多边形 29">
                <a:extLst>
                  <a:ext uri="{FF2B5EF4-FFF2-40B4-BE49-F238E27FC236}">
                    <a16:creationId xmlns:a16="http://schemas.microsoft.com/office/drawing/2014/main" id="{245CCFFC-F09A-47D8-8B3B-88EF31E8902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B5AA2E4A-FA11-4014-B207-60C2845236D6}"/>
                </a:ext>
              </a:extLst>
            </p:cNvPr>
            <p:cNvGrpSpPr/>
            <p:nvPr/>
          </p:nvGrpSpPr>
          <p:grpSpPr>
            <a:xfrm rot="12295231">
              <a:off x="14552960" y="3317003"/>
              <a:ext cx="7029080" cy="7030708"/>
              <a:chOff x="18351500" y="3723568"/>
              <a:chExt cx="4878842" cy="4879972"/>
            </a:xfrm>
          </p:grpSpPr>
          <p:sp>
            <p:nvSpPr>
              <p:cNvPr id="27" name="任意多边形 26">
                <a:extLst>
                  <a:ext uri="{FF2B5EF4-FFF2-40B4-BE49-F238E27FC236}">
                    <a16:creationId xmlns:a16="http://schemas.microsoft.com/office/drawing/2014/main" id="{3C6CFD63-5B57-41A7-B662-313039308E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8" name="任意多边形 27">
                <a:extLst>
                  <a:ext uri="{FF2B5EF4-FFF2-40B4-BE49-F238E27FC236}">
                    <a16:creationId xmlns:a16="http://schemas.microsoft.com/office/drawing/2014/main" id="{1B6F08D9-7F96-4802-B7C9-CB4EEC2083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266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-25425" y="296702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监督模型表现依旧优于传统方法，效果尚可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训练</a:t>
            </a:r>
            <a:r>
              <a:rPr lang="zh-CN" altLang="en-US" dirty="0">
                <a:solidFill>
                  <a:srgbClr val="2A50A1"/>
                </a:solidFill>
              </a:rPr>
              <a:t>线性系数结果</a:t>
            </a:r>
            <a:r>
              <a:rPr lang="zh-CN" altLang="en-US" dirty="0" smtClean="0">
                <a:solidFill>
                  <a:srgbClr val="2A50A1"/>
                </a:solidFill>
              </a:rPr>
              <a:t>较好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经过</a:t>
            </a:r>
            <a:r>
              <a:rPr lang="en-US" altLang="zh-CN" dirty="0" smtClean="0">
                <a:solidFill>
                  <a:srgbClr val="2A50A1"/>
                </a:solidFill>
              </a:rPr>
              <a:t>fine-tune</a:t>
            </a:r>
            <a:r>
              <a:rPr lang="zh-CN" altLang="en-US" dirty="0" smtClean="0">
                <a:solidFill>
                  <a:srgbClr val="2A50A1"/>
                </a:solidFill>
              </a:rPr>
              <a:t>后的模型迁移效果不佳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1510" y="1949334"/>
            <a:ext cx="5458003" cy="354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28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验证深度特征是否对不同感知任务具有泛化性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对多个模型面向不同任务的成绩点进行拟合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2AFC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JND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分类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检测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64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446" y="1156295"/>
            <a:ext cx="4785480" cy="327521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4446" y="4684254"/>
            <a:ext cx="4945678" cy="124343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93723" y="2978439"/>
            <a:ext cx="55334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2AFC</a:t>
            </a:r>
            <a:r>
              <a:rPr lang="zh-CN" altLang="en-US" dirty="0" smtClean="0">
                <a:solidFill>
                  <a:srgbClr val="2A50A1"/>
                </a:solidFill>
              </a:rPr>
              <a:t>结果与</a:t>
            </a:r>
            <a:r>
              <a:rPr lang="en-US" altLang="zh-CN" dirty="0" smtClean="0">
                <a:solidFill>
                  <a:srgbClr val="2A50A1"/>
                </a:solidFill>
              </a:rPr>
              <a:t>JND</a:t>
            </a:r>
            <a:r>
              <a:rPr lang="zh-CN" altLang="en-US" dirty="0" smtClean="0">
                <a:solidFill>
                  <a:srgbClr val="2A50A1"/>
                </a:solidFill>
              </a:rPr>
              <a:t>结果具有高度的相关性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尽管</a:t>
            </a:r>
            <a:r>
              <a:rPr lang="en-US" altLang="zh-CN" dirty="0" smtClean="0">
                <a:solidFill>
                  <a:srgbClr val="2A50A1"/>
                </a:solidFill>
              </a:rPr>
              <a:t>2AFC</a:t>
            </a:r>
            <a:r>
              <a:rPr lang="zh-CN" altLang="en-US" dirty="0" smtClean="0">
                <a:solidFill>
                  <a:srgbClr val="2A50A1"/>
                </a:solidFill>
              </a:rPr>
              <a:t>问题被通常认为是较低层级的任务，分类和检测是较高层级的任务，其仍然具有一定的相关性</a:t>
            </a:r>
            <a:endParaRPr lang="en-US" altLang="zh-CN" dirty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47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探究深度模型与传统算法在感知上的差异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对深度模型与传统算法不同评分的图片进行检验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SSIM </a:t>
            </a:r>
            <a:r>
              <a:rPr lang="zh-CN" altLang="en-US" dirty="0" smtClean="0">
                <a:solidFill>
                  <a:srgbClr val="2A50A1"/>
                </a:solidFill>
              </a:rPr>
              <a:t>代表传统算法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rgbClr val="2A50A1"/>
                </a:solidFill>
              </a:rPr>
              <a:t>BiGAN</a:t>
            </a:r>
            <a:r>
              <a:rPr lang="en-US" altLang="zh-CN" dirty="0" smtClean="0">
                <a:solidFill>
                  <a:srgbClr val="2A50A1"/>
                </a:solidFill>
              </a:rPr>
              <a:t> </a:t>
            </a:r>
            <a:r>
              <a:rPr lang="zh-CN" altLang="en-US" dirty="0" smtClean="0">
                <a:solidFill>
                  <a:srgbClr val="2A50A1"/>
                </a:solidFill>
              </a:rPr>
              <a:t>代表深度模型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07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766622" y="482667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深度模型倾向于将带有相关噪声的图片判断为近的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深度模型觉得远而传统模型觉得近的一般带有模糊</a:t>
            </a:r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02" y="1235813"/>
            <a:ext cx="9159900" cy="3486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8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启发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针对感知层面的任务，可以采用深度模型提取特征进行后续工作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探讨不同任务的关联性时，可以考虑将多个模型分别在这两个任务下的表现进行相关性分析</a:t>
            </a:r>
            <a:endParaRPr lang="en-US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292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45E1B52-8F8A-4B63-B529-AB1C1BCB03C6}"/>
              </a:ext>
            </a:extLst>
          </p:cNvPr>
          <p:cNvSpPr txBox="1"/>
          <p:nvPr/>
        </p:nvSpPr>
        <p:spPr>
          <a:xfrm>
            <a:off x="869579" y="2654307"/>
            <a:ext cx="10581936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</a:rPr>
              <a:t>The Contextual Loss </a:t>
            </a:r>
            <a:r>
              <a:rPr lang="en-US" altLang="zh-CN" sz="4000" dirty="0" smtClean="0">
                <a:solidFill>
                  <a:schemeClr val="accent1"/>
                </a:solidFill>
              </a:rPr>
              <a:t>for </a:t>
            </a:r>
            <a:r>
              <a:rPr lang="en-US" altLang="zh-CN" sz="4000" dirty="0">
                <a:solidFill>
                  <a:schemeClr val="accent1"/>
                </a:solidFill>
              </a:rPr>
              <a:t>Image </a:t>
            </a:r>
            <a:r>
              <a:rPr lang="en-US" altLang="zh-CN" sz="4000" dirty="0" smtClean="0">
                <a:solidFill>
                  <a:schemeClr val="accent1"/>
                </a:solidFill>
              </a:rPr>
              <a:t>Transformation</a:t>
            </a:r>
          </a:p>
          <a:p>
            <a:pPr algn="ctr"/>
            <a:r>
              <a:rPr lang="en-US" altLang="zh-CN" sz="4000" dirty="0" smtClean="0">
                <a:solidFill>
                  <a:schemeClr val="accent1"/>
                </a:solidFill>
              </a:rPr>
              <a:t>with </a:t>
            </a:r>
            <a:r>
              <a:rPr lang="en-US" altLang="zh-CN" sz="4000" dirty="0">
                <a:solidFill>
                  <a:schemeClr val="accent1"/>
                </a:solidFill>
              </a:rPr>
              <a:t>Non-Aligned Data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F68863-79B0-49A1-B394-CD0B5AB708B5}"/>
              </a:ext>
            </a:extLst>
          </p:cNvPr>
          <p:cNvSpPr txBox="1"/>
          <p:nvPr/>
        </p:nvSpPr>
        <p:spPr>
          <a:xfrm>
            <a:off x="5667998" y="2041451"/>
            <a:ext cx="85600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accent1"/>
                </a:solidFill>
              </a:rPr>
              <a:t>#02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3072084-2D10-4487-B2CA-7A821F0B4E6E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1183272" y="535100"/>
            <a:ext cx="922672" cy="922974"/>
            <a:chOff x="14101" y="4437"/>
            <a:chExt cx="3056" cy="3057"/>
          </a:xfrm>
        </p:grpSpPr>
        <p:sp>
          <p:nvSpPr>
            <p:cNvPr id="33" name="任意多边形 32">
              <a:extLst>
                <a:ext uri="{FF2B5EF4-FFF2-40B4-BE49-F238E27FC236}">
                  <a16:creationId xmlns:a16="http://schemas.microsoft.com/office/drawing/2014/main" id="{89AE7FDD-9CBA-47C3-85AC-B3323825C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4" name="任意多边形 33">
              <a:extLst>
                <a:ext uri="{FF2B5EF4-FFF2-40B4-BE49-F238E27FC236}">
                  <a16:creationId xmlns:a16="http://schemas.microsoft.com/office/drawing/2014/main" id="{CB51DBEC-37D4-42E7-A37C-A2896447A0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57045D3-48C5-42E7-B00A-F5040669D441}"/>
              </a:ext>
            </a:extLst>
          </p:cNvPr>
          <p:cNvGrpSpPr/>
          <p:nvPr/>
        </p:nvGrpSpPr>
        <p:grpSpPr>
          <a:xfrm rot="18900000">
            <a:off x="8197323" y="-3578708"/>
            <a:ext cx="6098786" cy="6100199"/>
            <a:chOff x="18351500" y="3723568"/>
            <a:chExt cx="4878842" cy="4879972"/>
          </a:xfrm>
        </p:grpSpPr>
        <p:sp>
          <p:nvSpPr>
            <p:cNvPr id="30" name="任意多边形 29">
              <a:extLst>
                <a:ext uri="{FF2B5EF4-FFF2-40B4-BE49-F238E27FC236}">
                  <a16:creationId xmlns:a16="http://schemas.microsoft.com/office/drawing/2014/main" id="{DEDE5FB0-E2D1-4200-B5CD-BA79769063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1" name="任意多边形 30">
              <a:extLst>
                <a:ext uri="{FF2B5EF4-FFF2-40B4-BE49-F238E27FC236}">
                  <a16:creationId xmlns:a16="http://schemas.microsoft.com/office/drawing/2014/main" id="{120D96EF-EC61-4557-AFCA-7BB90E4FAB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0" name="任意多边形 39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959649D-4CBB-4BC5-83B5-A6B92862C6B5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797211" y="611368"/>
            <a:ext cx="1291038" cy="1291460"/>
            <a:chOff x="14101" y="4437"/>
            <a:chExt cx="3056" cy="3057"/>
          </a:xfrm>
        </p:grpSpPr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6F4BE891-8F2C-45E1-8A09-14805142F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no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3" name="任意多边形 42">
              <a:extLst>
                <a:ext uri="{FF2B5EF4-FFF2-40B4-BE49-F238E27FC236}">
                  <a16:creationId xmlns:a16="http://schemas.microsoft.com/office/drawing/2014/main" id="{090673BC-8979-4D79-A0B9-689F295AC0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415763" y="5630955"/>
            <a:ext cx="6337462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dirty="0">
                <a:solidFill>
                  <a:srgbClr val="8891C8"/>
                </a:solidFill>
                <a:latin typeface="Arial" panose="020B0604020202020204" pitchFamily="34" charset="0"/>
              </a:rPr>
              <a:t>R. </a:t>
            </a:r>
            <a:r>
              <a:rPr lang="en-US" altLang="zh-CN" sz="1050" dirty="0" err="1">
                <a:solidFill>
                  <a:srgbClr val="8891C8"/>
                </a:solidFill>
                <a:latin typeface="Arial" panose="020B0604020202020204" pitchFamily="34" charset="0"/>
              </a:rPr>
              <a:t>Mechrez</a:t>
            </a:r>
            <a:r>
              <a:rPr lang="en-US" altLang="zh-CN" sz="1050" dirty="0">
                <a:solidFill>
                  <a:srgbClr val="8891C8"/>
                </a:solidFill>
                <a:latin typeface="Arial" panose="020B0604020202020204" pitchFamily="34" charset="0"/>
              </a:rPr>
              <a:t>, I. </a:t>
            </a:r>
            <a:r>
              <a:rPr lang="en-US" altLang="zh-CN" sz="1050" dirty="0" err="1">
                <a:solidFill>
                  <a:srgbClr val="8891C8"/>
                </a:solidFill>
                <a:latin typeface="Arial" panose="020B0604020202020204" pitchFamily="34" charset="0"/>
              </a:rPr>
              <a:t>Talmi</a:t>
            </a:r>
            <a:r>
              <a:rPr lang="en-US" altLang="zh-CN" sz="1050" dirty="0">
                <a:solidFill>
                  <a:srgbClr val="8891C8"/>
                </a:solidFill>
                <a:latin typeface="Arial" panose="020B0604020202020204" pitchFamily="34" charset="0"/>
              </a:rPr>
              <a:t>, and L. </a:t>
            </a:r>
            <a:r>
              <a:rPr lang="en-US" altLang="zh-CN" sz="1050" dirty="0" err="1">
                <a:solidFill>
                  <a:srgbClr val="8891C8"/>
                </a:solidFill>
                <a:latin typeface="Arial" panose="020B0604020202020204" pitchFamily="34" charset="0"/>
              </a:rPr>
              <a:t>Zelnik</a:t>
            </a:r>
            <a:r>
              <a:rPr lang="en-US" altLang="zh-CN" sz="1050" dirty="0">
                <a:solidFill>
                  <a:srgbClr val="8891C8"/>
                </a:solidFill>
                <a:latin typeface="Arial" panose="020B0604020202020204" pitchFamily="34" charset="0"/>
              </a:rPr>
              <a:t>-Manor, ‘The Contextual Loss for Image Transformation with Non-Aligned Data’, Mar. </a:t>
            </a:r>
            <a:r>
              <a:rPr lang="en-US" altLang="zh-CN" sz="1050" dirty="0" smtClean="0">
                <a:solidFill>
                  <a:srgbClr val="8891C8"/>
                </a:solidFill>
                <a:latin typeface="Arial" panose="020B0604020202020204" pitchFamily="34" charset="0"/>
              </a:rPr>
              <a:t>2018</a:t>
            </a:r>
            <a:r>
              <a:rPr lang="en-US" altLang="zh-CN" sz="1050" dirty="0">
                <a:solidFill>
                  <a:srgbClr val="8891C8"/>
                </a:solidFill>
                <a:latin typeface="Arial" panose="020B0604020202020204" pitchFamily="34" charset="0"/>
              </a:rPr>
              <a:t>.</a:t>
            </a:r>
            <a:endParaRPr lang="zh-CN" altLang="en-US" sz="1050" dirty="0">
              <a:solidFill>
                <a:srgbClr val="8891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405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概述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背景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图像相似度的损失函数</a:t>
            </a: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问题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基于像素的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要求图像对齐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不</a:t>
            </a:r>
            <a:r>
              <a:rPr lang="zh-CN" altLang="en-US" dirty="0" smtClean="0">
                <a:solidFill>
                  <a:srgbClr val="2A50A1"/>
                </a:solidFill>
              </a:rPr>
              <a:t>包含语义信息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基于全局评价的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丢失图像内容信息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</a:t>
            </a:r>
            <a:r>
              <a:rPr lang="en-US" altLang="zh-CN" dirty="0" smtClean="0">
                <a:solidFill>
                  <a:srgbClr val="2A50A1"/>
                </a:solidFill>
              </a:rPr>
              <a:t>GAN</a:t>
            </a:r>
            <a:r>
              <a:rPr lang="zh-CN" altLang="en-US" dirty="0" smtClean="0">
                <a:solidFill>
                  <a:srgbClr val="2A50A1"/>
                </a:solidFill>
              </a:rPr>
              <a:t>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有时</a:t>
            </a:r>
            <a:r>
              <a:rPr lang="zh-CN" altLang="en-US" dirty="0" smtClean="0">
                <a:solidFill>
                  <a:srgbClr val="2A50A1"/>
                </a:solidFill>
              </a:rPr>
              <a:t>难以进行微调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基于图像模板匹配的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没有有意义的导数，难以进行优化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贡献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提出一种基于上下文的相似度以及损失函数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748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原理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1283316" y="1798359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基本思路</a:t>
            </a: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将图片抽象为高维点的集合，当一张图的某个点都有与另一张图某相似的点证明两图相似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400" y="2745389"/>
            <a:ext cx="7321926" cy="187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87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原理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1592018" y="3238981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基础公式：对于每个点，选择另一个集合中最为相似的点，累加后求取相似度平均值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018" y="2110278"/>
            <a:ext cx="6401129" cy="100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53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688B8CC6-B548-40CA-93E4-212D0E04D22F}"/>
              </a:ext>
            </a:extLst>
          </p:cNvPr>
          <p:cNvGrpSpPr/>
          <p:nvPr/>
        </p:nvGrpSpPr>
        <p:grpSpPr>
          <a:xfrm rot="637793">
            <a:off x="8099263" y="-1431687"/>
            <a:ext cx="8786687" cy="13156983"/>
            <a:chOff x="14552960" y="-177472"/>
            <a:chExt cx="7029080" cy="1052518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D57EA9D9-5E3A-4570-A0A1-FE4F71280BCC}"/>
                </a:ext>
              </a:extLst>
            </p:cNvPr>
            <p:cNvGrpSpPr/>
            <p:nvPr/>
          </p:nvGrpSpPr>
          <p:grpSpPr>
            <a:xfrm rot="1495231">
              <a:off x="15166450" y="-177472"/>
              <a:ext cx="4878842" cy="4879972"/>
              <a:chOff x="18351500" y="3723568"/>
              <a:chExt cx="4878842" cy="4879972"/>
            </a:xfrm>
          </p:grpSpPr>
          <p:sp>
            <p:nvSpPr>
              <p:cNvPr id="32" name="任意多边形 31">
                <a:extLst>
                  <a:ext uri="{FF2B5EF4-FFF2-40B4-BE49-F238E27FC236}">
                    <a16:creationId xmlns:a16="http://schemas.microsoft.com/office/drawing/2014/main" id="{A1E9E03B-1BC3-4C9A-8A51-7329E00EC1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33" name="任意多边形 32">
                <a:extLst>
                  <a:ext uri="{FF2B5EF4-FFF2-40B4-BE49-F238E27FC236}">
                    <a16:creationId xmlns:a16="http://schemas.microsoft.com/office/drawing/2014/main" id="{245CCFFC-F09A-47D8-8B3B-88EF31E8902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B5AA2E4A-FA11-4014-B207-60C2845236D6}"/>
                </a:ext>
              </a:extLst>
            </p:cNvPr>
            <p:cNvGrpSpPr/>
            <p:nvPr/>
          </p:nvGrpSpPr>
          <p:grpSpPr>
            <a:xfrm rot="12295231">
              <a:off x="14552960" y="3317003"/>
              <a:ext cx="7029080" cy="7030708"/>
              <a:chOff x="18351500" y="3723568"/>
              <a:chExt cx="4878842" cy="4879972"/>
            </a:xfrm>
          </p:grpSpPr>
          <p:sp>
            <p:nvSpPr>
              <p:cNvPr id="30" name="任意多边形 29">
                <a:extLst>
                  <a:ext uri="{FF2B5EF4-FFF2-40B4-BE49-F238E27FC236}">
                    <a16:creationId xmlns:a16="http://schemas.microsoft.com/office/drawing/2014/main" id="{3C6CFD63-5B57-41A7-B662-313039308E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31" name="任意多边形 30">
                <a:extLst>
                  <a:ext uri="{FF2B5EF4-FFF2-40B4-BE49-F238E27FC236}">
                    <a16:creationId xmlns:a16="http://schemas.microsoft.com/office/drawing/2014/main" id="{1B6F08D9-7F96-4802-B7C9-CB4EEC2083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9DFB6750-B4E8-42BD-93E8-AF90F8BF68F5}"/>
              </a:ext>
            </a:extLst>
          </p:cNvPr>
          <p:cNvSpPr txBox="1"/>
          <p:nvPr/>
        </p:nvSpPr>
        <p:spPr>
          <a:xfrm>
            <a:off x="4426474" y="1799721"/>
            <a:ext cx="4315284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</a:rPr>
              <a:t>The Unreasonable Effectiveness of </a:t>
            </a:r>
            <a:endParaRPr lang="en-US" altLang="zh-CN" sz="2000" dirty="0">
              <a:solidFill>
                <a:schemeClr val="accent1"/>
              </a:solidFill>
            </a:endParaRPr>
          </a:p>
          <a:p>
            <a:pPr algn="ctr"/>
            <a:r>
              <a:rPr lang="en-US" altLang="zh-CN" sz="2000" dirty="0">
                <a:solidFill>
                  <a:schemeClr val="accent1"/>
                </a:solidFill>
              </a:rPr>
              <a:t>Deep </a:t>
            </a:r>
            <a:r>
              <a:rPr lang="en-US" altLang="zh-CN" sz="2000" dirty="0">
                <a:solidFill>
                  <a:schemeClr val="accent1"/>
                </a:solidFill>
              </a:rPr>
              <a:t>Features as a Perceptual Metric</a:t>
            </a:r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62D46145-B2B0-4316-8ABB-6A70F0AED189}"/>
              </a:ext>
            </a:extLst>
          </p:cNvPr>
          <p:cNvSpPr txBox="1"/>
          <p:nvPr/>
        </p:nvSpPr>
        <p:spPr>
          <a:xfrm>
            <a:off x="4093996" y="2954328"/>
            <a:ext cx="535274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</a:rPr>
              <a:t>The Contextual Loss for Image Transformation </a:t>
            </a:r>
            <a:endParaRPr lang="en-US" altLang="zh-CN" sz="2000" dirty="0" smtClean="0">
              <a:solidFill>
                <a:schemeClr val="accent1"/>
              </a:solidFill>
            </a:endParaRPr>
          </a:p>
          <a:p>
            <a:pPr algn="ctr"/>
            <a:r>
              <a:rPr lang="en-US" altLang="zh-CN" sz="2000" dirty="0" smtClean="0">
                <a:solidFill>
                  <a:schemeClr val="accent1"/>
                </a:solidFill>
              </a:rPr>
              <a:t>with </a:t>
            </a:r>
            <a:r>
              <a:rPr lang="en-US" altLang="zh-CN" sz="2000" dirty="0">
                <a:solidFill>
                  <a:schemeClr val="accent1"/>
                </a:solidFill>
              </a:rPr>
              <a:t>Non-Aligned Data</a:t>
            </a:r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EA020CA-298C-413A-9EF7-ACCE5924451F}"/>
              </a:ext>
            </a:extLst>
          </p:cNvPr>
          <p:cNvSpPr txBox="1"/>
          <p:nvPr/>
        </p:nvSpPr>
        <p:spPr>
          <a:xfrm>
            <a:off x="4871631" y="4083413"/>
            <a:ext cx="398987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</a:rPr>
              <a:t>Generating Natural Images with </a:t>
            </a:r>
            <a:endParaRPr lang="en-US" altLang="zh-CN" sz="2000" dirty="0" smtClean="0">
              <a:solidFill>
                <a:schemeClr val="accent1"/>
              </a:solidFill>
            </a:endParaRPr>
          </a:p>
          <a:p>
            <a:r>
              <a:rPr lang="en-US" altLang="zh-CN" sz="2000" dirty="0" smtClean="0">
                <a:solidFill>
                  <a:schemeClr val="accent1"/>
                </a:solidFill>
              </a:rPr>
              <a:t>Direct </a:t>
            </a:r>
            <a:r>
              <a:rPr lang="en-US" altLang="zh-CN" sz="2000" dirty="0">
                <a:solidFill>
                  <a:schemeClr val="accent1"/>
                </a:solidFill>
              </a:rPr>
              <a:t>Patch Distributions Matching</a:t>
            </a:r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CDC4B2FB-BB76-41C8-965E-0654ED86E1AA}"/>
              </a:ext>
            </a:extLst>
          </p:cNvPr>
          <p:cNvSpPr txBox="1"/>
          <p:nvPr/>
        </p:nvSpPr>
        <p:spPr>
          <a:xfrm>
            <a:off x="3195659" y="182524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accent1"/>
                </a:solidFill>
              </a:rPr>
              <a:t>#01</a:t>
            </a:r>
            <a:endParaRPr lang="zh-CN" altLang="en-US" sz="3500" dirty="0">
              <a:solidFill>
                <a:schemeClr val="accent1"/>
              </a:solidFill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4BA16557-8577-4ADF-9D8C-9A5C0CBEAE4C}"/>
              </a:ext>
            </a:extLst>
          </p:cNvPr>
          <p:cNvSpPr txBox="1"/>
          <p:nvPr/>
        </p:nvSpPr>
        <p:spPr>
          <a:xfrm>
            <a:off x="3195659" y="2954328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accent1"/>
                </a:solidFill>
              </a:rPr>
              <a:t>#02</a:t>
            </a:r>
            <a:endParaRPr lang="zh-CN" altLang="en-US" sz="3500" dirty="0">
              <a:solidFill>
                <a:schemeClr val="accent1"/>
              </a:solidFill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E90EF2DB-1B5B-4E69-8898-0A6A4B9DFADB}"/>
              </a:ext>
            </a:extLst>
          </p:cNvPr>
          <p:cNvSpPr txBox="1"/>
          <p:nvPr/>
        </p:nvSpPr>
        <p:spPr>
          <a:xfrm>
            <a:off x="3195659" y="408341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accent1"/>
                </a:solidFill>
              </a:rPr>
              <a:t>#03</a:t>
            </a:r>
            <a:endParaRPr lang="zh-CN" altLang="en-US" sz="3500" dirty="0">
              <a:solidFill>
                <a:schemeClr val="accent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A178E5B-74EB-4472-9261-43D09FBB4F2E}"/>
              </a:ext>
            </a:extLst>
          </p:cNvPr>
          <p:cNvSpPr txBox="1"/>
          <p:nvPr/>
        </p:nvSpPr>
        <p:spPr>
          <a:xfrm>
            <a:off x="652513" y="1325362"/>
            <a:ext cx="1288814" cy="7694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5000" b="1" dirty="0">
                <a:solidFill>
                  <a:schemeClr val="bg2">
                    <a:lumMod val="25000"/>
                  </a:schemeClr>
                </a:solidFill>
              </a:rPr>
              <a:t>目录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6B7EEC8-D0FE-4CE4-8A07-1E4B690DFD28}"/>
              </a:ext>
            </a:extLst>
          </p:cNvPr>
          <p:cNvSpPr txBox="1"/>
          <p:nvPr/>
        </p:nvSpPr>
        <p:spPr>
          <a:xfrm>
            <a:off x="735264" y="1025913"/>
            <a:ext cx="158537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2000" b="1" dirty="0">
                <a:solidFill>
                  <a:schemeClr val="bg2">
                    <a:lumMod val="25000"/>
                  </a:schemeClr>
                </a:solidFill>
              </a:rPr>
              <a:t>CONTENTES</a:t>
            </a:r>
            <a:endParaRPr lang="zh-CN" altLang="en-US" sz="2000" b="1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A7B4CD1D-6AD6-4688-8633-DC339240DC4F}"/>
              </a:ext>
            </a:extLst>
          </p:cNvPr>
          <p:cNvCxnSpPr/>
          <p:nvPr/>
        </p:nvCxnSpPr>
        <p:spPr>
          <a:xfrm>
            <a:off x="2857189" y="1025913"/>
            <a:ext cx="0" cy="4562087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5801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原理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1283315" y="1798359"/>
            <a:ext cx="802260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为了满足鲁棒性与使用性，</a:t>
            </a:r>
            <a:r>
              <a:rPr lang="en-US" altLang="zh-CN" dirty="0">
                <a:solidFill>
                  <a:srgbClr val="2A50A1"/>
                </a:solidFill>
              </a:rPr>
              <a:t>CX</a:t>
            </a:r>
            <a:r>
              <a:rPr lang="zh-CN" altLang="en-US" dirty="0">
                <a:solidFill>
                  <a:srgbClr val="2A50A1"/>
                </a:solidFill>
              </a:rPr>
              <a:t>需要满足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对于某个</a:t>
            </a:r>
            <a:r>
              <a:rPr lang="en-US" altLang="zh-CN" dirty="0">
                <a:solidFill>
                  <a:srgbClr val="2A50A1"/>
                </a:solidFill>
              </a:rPr>
              <a:t>x</a:t>
            </a:r>
            <a:r>
              <a:rPr lang="zh-CN" altLang="en-US" dirty="0">
                <a:solidFill>
                  <a:srgbClr val="2A50A1"/>
                </a:solidFill>
              </a:rPr>
              <a:t>若其</a:t>
            </a:r>
            <a:r>
              <a:rPr lang="zh-CN" altLang="en-US" dirty="0" smtClean="0">
                <a:solidFill>
                  <a:srgbClr val="2A50A1"/>
                </a:solidFill>
              </a:rPr>
              <a:t>与某个</a:t>
            </a:r>
            <a:r>
              <a:rPr lang="en-US" altLang="zh-CN" dirty="0" smtClean="0">
                <a:solidFill>
                  <a:srgbClr val="2A50A1"/>
                </a:solidFill>
              </a:rPr>
              <a:t>y</a:t>
            </a:r>
            <a:r>
              <a:rPr lang="zh-CN" altLang="en-US" dirty="0" smtClean="0">
                <a:solidFill>
                  <a:srgbClr val="2A50A1"/>
                </a:solidFill>
              </a:rPr>
              <a:t>距离显著较近，则其相似</a:t>
            </a:r>
            <a:r>
              <a:rPr lang="en-US" altLang="zh-CN" dirty="0" smtClean="0">
                <a:solidFill>
                  <a:srgbClr val="2A50A1"/>
                </a:solidFill>
              </a:rPr>
              <a:t>(a)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对于某个</a:t>
            </a:r>
            <a:r>
              <a:rPr lang="en-US" altLang="zh-CN" dirty="0" smtClean="0">
                <a:solidFill>
                  <a:srgbClr val="2A50A1"/>
                </a:solidFill>
              </a:rPr>
              <a:t>x</a:t>
            </a:r>
            <a:r>
              <a:rPr lang="zh-CN" altLang="en-US" dirty="0" smtClean="0">
                <a:solidFill>
                  <a:srgbClr val="2A50A1"/>
                </a:solidFill>
              </a:rPr>
              <a:t>若其与任意</a:t>
            </a:r>
            <a:r>
              <a:rPr lang="en-US" altLang="zh-CN" dirty="0" smtClean="0">
                <a:solidFill>
                  <a:srgbClr val="2A50A1"/>
                </a:solidFill>
              </a:rPr>
              <a:t>y</a:t>
            </a:r>
            <a:r>
              <a:rPr lang="zh-CN" altLang="en-US" dirty="0" smtClean="0">
                <a:solidFill>
                  <a:srgbClr val="2A50A1"/>
                </a:solidFill>
              </a:rPr>
              <a:t>距离都较远，则其与任意</a:t>
            </a:r>
            <a:r>
              <a:rPr lang="en-US" altLang="zh-CN" dirty="0" smtClean="0">
                <a:solidFill>
                  <a:srgbClr val="2A50A1"/>
                </a:solidFill>
              </a:rPr>
              <a:t>y</a:t>
            </a:r>
            <a:r>
              <a:rPr lang="zh-CN" altLang="en-US" dirty="0" smtClean="0">
                <a:solidFill>
                  <a:srgbClr val="2A50A1"/>
                </a:solidFill>
              </a:rPr>
              <a:t>的相似度都较低</a:t>
            </a:r>
            <a:r>
              <a:rPr lang="en-US" altLang="zh-CN" dirty="0" smtClean="0">
                <a:solidFill>
                  <a:srgbClr val="2A50A1"/>
                </a:solidFill>
              </a:rPr>
              <a:t>(b)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对于某个</a:t>
            </a:r>
            <a:r>
              <a:rPr lang="en-US" altLang="zh-CN" dirty="0" smtClean="0">
                <a:solidFill>
                  <a:srgbClr val="2A50A1"/>
                </a:solidFill>
              </a:rPr>
              <a:t>x</a:t>
            </a:r>
            <a:r>
              <a:rPr lang="zh-CN" altLang="en-US" dirty="0" smtClean="0">
                <a:solidFill>
                  <a:srgbClr val="2A50A1"/>
                </a:solidFill>
              </a:rPr>
              <a:t>若其距离过远</a:t>
            </a:r>
            <a:r>
              <a:rPr lang="en-US" altLang="zh-CN" dirty="0" smtClean="0">
                <a:solidFill>
                  <a:srgbClr val="2A50A1"/>
                </a:solidFill>
              </a:rPr>
              <a:t>(c),</a:t>
            </a:r>
            <a:r>
              <a:rPr lang="zh-CN" altLang="en-US" dirty="0" smtClean="0">
                <a:solidFill>
                  <a:srgbClr val="2A50A1"/>
                </a:solidFill>
              </a:rPr>
              <a:t>则为满足尺度鲁棒性，其结果应与</a:t>
            </a:r>
            <a:r>
              <a:rPr lang="en-US" altLang="zh-CN" dirty="0" smtClean="0">
                <a:solidFill>
                  <a:srgbClr val="2A50A1"/>
                </a:solidFill>
              </a:rPr>
              <a:t>(b)</a:t>
            </a:r>
            <a:r>
              <a:rPr lang="zh-CN" altLang="en-US" dirty="0" smtClean="0">
                <a:solidFill>
                  <a:srgbClr val="2A50A1"/>
                </a:solidFill>
              </a:rPr>
              <a:t>相近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500" y="3196741"/>
            <a:ext cx="6566237" cy="301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原理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6592" y="1609427"/>
            <a:ext cx="3492679" cy="89539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592" y="2941083"/>
            <a:ext cx="3289469" cy="10605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2484" y="4457004"/>
            <a:ext cx="3187864" cy="97160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344771" y="1627565"/>
            <a:ext cx="80226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以余弦距离作为基础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以最小余弦距离进行归一化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小常数</a:t>
            </a:r>
            <a:r>
              <a:rPr lang="en-US" altLang="zh-CN" dirty="0" smtClean="0">
                <a:solidFill>
                  <a:srgbClr val="2A50A1"/>
                </a:solidFill>
              </a:rPr>
              <a:t>Epsilon</a:t>
            </a:r>
            <a:r>
              <a:rPr lang="zh-CN" altLang="en-US" dirty="0" smtClean="0">
                <a:solidFill>
                  <a:srgbClr val="2A50A1"/>
                </a:solidFill>
              </a:rPr>
              <a:t>保持结果稳定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14325" y="3042284"/>
            <a:ext cx="80226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倒置单调性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添加带宽参数</a:t>
            </a:r>
            <a:r>
              <a:rPr lang="en-US" altLang="zh-CN" dirty="0" smtClean="0">
                <a:solidFill>
                  <a:srgbClr val="2A50A1"/>
                </a:solidFill>
              </a:rPr>
              <a:t>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采用指数拉大距离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44771" y="4593053"/>
            <a:ext cx="80226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类似</a:t>
            </a:r>
            <a:r>
              <a:rPr lang="en-US" altLang="zh-CN" dirty="0" err="1" smtClean="0">
                <a:solidFill>
                  <a:srgbClr val="2A50A1"/>
                </a:solidFill>
              </a:rPr>
              <a:t>softmax</a:t>
            </a:r>
            <a:r>
              <a:rPr lang="zh-CN" altLang="en-US" dirty="0" smtClean="0">
                <a:solidFill>
                  <a:srgbClr val="2A50A1"/>
                </a:solidFill>
              </a:rPr>
              <a:t>形式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CX(X,X)-&gt;1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6592" y="5704017"/>
            <a:ext cx="5905804" cy="83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9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50813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简单验证上下文相似指数是某种程度上对分布的度量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用一维高斯分布抽样数据计算相似度数学期望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固定</a:t>
            </a:r>
            <a:r>
              <a:rPr lang="en-US" altLang="zh-CN" dirty="0" smtClean="0">
                <a:solidFill>
                  <a:srgbClr val="2A50A1"/>
                </a:solidFill>
              </a:rPr>
              <a:t>Y</a:t>
            </a:r>
            <a:r>
              <a:rPr lang="zh-CN" altLang="en-US" dirty="0" smtClean="0">
                <a:solidFill>
                  <a:srgbClr val="2A50A1"/>
                </a:solidFill>
              </a:rPr>
              <a:t>的分布，遍历</a:t>
            </a:r>
            <a:r>
              <a:rPr lang="en-US" altLang="zh-CN" dirty="0" smtClean="0">
                <a:solidFill>
                  <a:srgbClr val="2A50A1"/>
                </a:solidFill>
              </a:rPr>
              <a:t>X</a:t>
            </a:r>
            <a:r>
              <a:rPr lang="zh-CN" altLang="en-US" dirty="0" smtClean="0">
                <a:solidFill>
                  <a:srgbClr val="2A50A1"/>
                </a:solidFill>
              </a:rPr>
              <a:t>的分布，进行可视化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预期</a:t>
            </a:r>
            <a:r>
              <a:rPr lang="zh-CN" altLang="en-US" dirty="0" smtClean="0">
                <a:solidFill>
                  <a:srgbClr val="2A50A1"/>
                </a:solidFill>
              </a:rPr>
              <a:t>结果：相同分布下的相似度数学期望最高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L2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DIS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CX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06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302" y="1630590"/>
            <a:ext cx="6897613" cy="2134773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1462302" y="3856839"/>
            <a:ext cx="650813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当</a:t>
            </a:r>
            <a:r>
              <a:rPr lang="en-US" altLang="zh-CN" dirty="0" smtClean="0">
                <a:solidFill>
                  <a:srgbClr val="2A50A1"/>
                </a:solidFill>
              </a:rPr>
              <a:t>X</a:t>
            </a:r>
            <a:r>
              <a:rPr lang="zh-CN" altLang="en-US" dirty="0" smtClean="0">
                <a:solidFill>
                  <a:srgbClr val="2A50A1"/>
                </a:solidFill>
              </a:rPr>
              <a:t>的分布与</a:t>
            </a:r>
            <a:r>
              <a:rPr lang="en-US" altLang="zh-CN" dirty="0" smtClean="0">
                <a:solidFill>
                  <a:srgbClr val="2A50A1"/>
                </a:solidFill>
              </a:rPr>
              <a:t>Y</a:t>
            </a:r>
            <a:r>
              <a:rPr lang="zh-CN" altLang="en-US" dirty="0" smtClean="0">
                <a:solidFill>
                  <a:srgbClr val="2A50A1"/>
                </a:solidFill>
              </a:rPr>
              <a:t>分布相同时</a:t>
            </a:r>
            <a:r>
              <a:rPr lang="en-US" altLang="zh-CN" dirty="0">
                <a:solidFill>
                  <a:srgbClr val="2A50A1"/>
                </a:solidFill>
              </a:rPr>
              <a:t>[</a:t>
            </a:r>
            <a:r>
              <a:rPr lang="en-US" altLang="zh-CN" dirty="0" smtClean="0">
                <a:solidFill>
                  <a:srgbClr val="2A50A1"/>
                </a:solidFill>
              </a:rPr>
              <a:t>N(0,1]</a:t>
            </a:r>
            <a:r>
              <a:rPr lang="zh-CN" altLang="en-US" dirty="0" smtClean="0">
                <a:solidFill>
                  <a:srgbClr val="2A50A1"/>
                </a:solidFill>
              </a:rPr>
              <a:t>近似拥有最高相似度期望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相比于普通基于</a:t>
            </a:r>
            <a:r>
              <a:rPr lang="en-US" altLang="zh-CN" dirty="0" smtClean="0">
                <a:solidFill>
                  <a:srgbClr val="2A50A1"/>
                </a:solidFill>
              </a:rPr>
              <a:t>L2</a:t>
            </a:r>
            <a:r>
              <a:rPr lang="zh-CN" altLang="en-US" dirty="0" smtClean="0">
                <a:solidFill>
                  <a:srgbClr val="2A50A1"/>
                </a:solidFill>
              </a:rPr>
              <a:t>的方法，本方法随分布差异变大相似度期望下降较快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02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50813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初步验证本方法能较好地应用于非对齐数据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利用相同基于</a:t>
            </a:r>
            <a:r>
              <a:rPr lang="en-US" altLang="zh-CN" dirty="0" smtClean="0">
                <a:solidFill>
                  <a:srgbClr val="2A50A1"/>
                </a:solidFill>
              </a:rPr>
              <a:t>GAN</a:t>
            </a:r>
            <a:r>
              <a:rPr lang="zh-CN" altLang="en-US" dirty="0" smtClean="0">
                <a:solidFill>
                  <a:srgbClr val="2A50A1"/>
                </a:solidFill>
              </a:rPr>
              <a:t>的框架，改变</a:t>
            </a:r>
            <a:r>
              <a:rPr lang="en-US" altLang="zh-CN" dirty="0" smtClean="0">
                <a:solidFill>
                  <a:srgbClr val="2A50A1"/>
                </a:solidFill>
              </a:rPr>
              <a:t>loss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从未对齐的训练集中对有噪点原图进行图像复原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L1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LCX (</a:t>
            </a:r>
            <a:r>
              <a:rPr lang="zh-CN" altLang="en-US" dirty="0" smtClean="0">
                <a:solidFill>
                  <a:srgbClr val="2A50A1"/>
                </a:solidFill>
              </a:rPr>
              <a:t>本方法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45973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804555" y="3904084"/>
            <a:ext cx="77483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基于本方法的模型成功复原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</a:t>
            </a:r>
            <a:r>
              <a:rPr lang="en-US" altLang="zh-CN" dirty="0" smtClean="0">
                <a:solidFill>
                  <a:srgbClr val="2A50A1"/>
                </a:solidFill>
              </a:rPr>
              <a:t>L1 loss</a:t>
            </a:r>
            <a:r>
              <a:rPr lang="zh-CN" altLang="en-US" dirty="0" smtClean="0">
                <a:solidFill>
                  <a:srgbClr val="2A50A1"/>
                </a:solidFill>
              </a:rPr>
              <a:t>的模型由于训练集与原图并未对齐，导致复原图像模糊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302" y="1930677"/>
            <a:ext cx="6432881" cy="168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65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75578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背景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语义级风格迁移：要求对语义相同的部分进行迁移</a:t>
            </a:r>
            <a:r>
              <a:rPr lang="en-US" altLang="zh-CN" dirty="0" smtClean="0">
                <a:solidFill>
                  <a:srgbClr val="2A50A1"/>
                </a:solidFill>
              </a:rPr>
              <a:t>(</a:t>
            </a:r>
            <a:r>
              <a:rPr lang="zh-CN" altLang="en-US" dirty="0" smtClean="0">
                <a:solidFill>
                  <a:srgbClr val="2A50A1"/>
                </a:solidFill>
              </a:rPr>
              <a:t>嘴</a:t>
            </a:r>
            <a:r>
              <a:rPr lang="en-US" altLang="zh-CN" dirty="0" smtClean="0">
                <a:solidFill>
                  <a:srgbClr val="2A50A1"/>
                </a:solidFill>
              </a:rPr>
              <a:t>-</a:t>
            </a:r>
            <a:r>
              <a:rPr lang="zh-CN" altLang="en-US" dirty="0" smtClean="0">
                <a:solidFill>
                  <a:srgbClr val="2A50A1"/>
                </a:solidFill>
              </a:rPr>
              <a:t>嘴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验证本方法能够捕捉一定的语义信息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进而较好</a:t>
            </a:r>
            <a:r>
              <a:rPr lang="zh-CN" altLang="en-US" dirty="0">
                <a:solidFill>
                  <a:srgbClr val="2A50A1"/>
                </a:solidFill>
              </a:rPr>
              <a:t>地应用于语义级风格</a:t>
            </a:r>
            <a:r>
              <a:rPr lang="zh-CN" altLang="en-US" dirty="0" smtClean="0">
                <a:solidFill>
                  <a:srgbClr val="2A50A1"/>
                </a:solidFill>
              </a:rPr>
              <a:t>迁移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利用相同框架，改变</a:t>
            </a:r>
            <a:r>
              <a:rPr lang="en-US" altLang="zh-CN" dirty="0" smtClean="0">
                <a:solidFill>
                  <a:srgbClr val="2A50A1"/>
                </a:solidFill>
              </a:rPr>
              <a:t>loss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为保证内容上与</a:t>
            </a:r>
            <a:r>
              <a:rPr lang="en-US" altLang="zh-CN" dirty="0" smtClean="0">
                <a:solidFill>
                  <a:srgbClr val="2A50A1"/>
                </a:solidFill>
              </a:rPr>
              <a:t>source</a:t>
            </a:r>
            <a:r>
              <a:rPr lang="zh-CN" altLang="en-US" dirty="0" smtClean="0">
                <a:solidFill>
                  <a:srgbClr val="2A50A1"/>
                </a:solidFill>
              </a:rPr>
              <a:t>的相似性，引入与原图的相似度作为</a:t>
            </a:r>
            <a:r>
              <a:rPr lang="en-US" altLang="zh-CN" dirty="0" smtClean="0">
                <a:solidFill>
                  <a:srgbClr val="2A50A1"/>
                </a:solidFill>
              </a:rPr>
              <a:t>loss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</a:t>
            </a:r>
            <a:r>
              <a:rPr lang="en-US" altLang="zh-CN" dirty="0" smtClean="0">
                <a:solidFill>
                  <a:srgbClr val="2A50A1"/>
                </a:solidFill>
              </a:rPr>
              <a:t>perceptual loss</a:t>
            </a:r>
            <a:r>
              <a:rPr lang="zh-CN" altLang="en-US" dirty="0" smtClean="0">
                <a:solidFill>
                  <a:srgbClr val="2A50A1"/>
                </a:solidFill>
              </a:rPr>
              <a:t>的方法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CNNMRF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本方法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997" y="4361922"/>
            <a:ext cx="5480332" cy="546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2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601354" y="4735730"/>
            <a:ext cx="80174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基于本方法的模型能够较好地实现语义级风格迁移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</a:t>
            </a:r>
            <a:r>
              <a:rPr lang="en-US" altLang="zh-CN" dirty="0" smtClean="0">
                <a:solidFill>
                  <a:srgbClr val="2A50A1"/>
                </a:solidFill>
              </a:rPr>
              <a:t>perceptual loss</a:t>
            </a:r>
            <a:r>
              <a:rPr lang="zh-CN" altLang="en-US" dirty="0" smtClean="0">
                <a:solidFill>
                  <a:srgbClr val="2A50A1"/>
                </a:solidFill>
              </a:rPr>
              <a:t>的模型无法分辨风格位置，导致风格弥散在图片中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CNNMRF</a:t>
            </a:r>
            <a:r>
              <a:rPr lang="zh-CN" altLang="en-US" dirty="0" smtClean="0">
                <a:solidFill>
                  <a:srgbClr val="2A50A1"/>
                </a:solidFill>
              </a:rPr>
              <a:t>进行了针对语义进行了最近邻匹配的改良，但仍然效果略差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333" y="1170064"/>
            <a:ext cx="4737259" cy="26339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666" y="773044"/>
            <a:ext cx="5191495" cy="360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96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75578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背景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单图像动画：要求将</a:t>
            </a:r>
            <a:r>
              <a:rPr lang="en-US" altLang="zh-CN" dirty="0" smtClean="0">
                <a:solidFill>
                  <a:srgbClr val="2A50A1"/>
                </a:solidFill>
              </a:rPr>
              <a:t>target</a:t>
            </a:r>
            <a:r>
              <a:rPr lang="zh-CN" altLang="en-US" dirty="0" smtClean="0">
                <a:solidFill>
                  <a:srgbClr val="2A50A1"/>
                </a:solidFill>
              </a:rPr>
              <a:t>单图按照</a:t>
            </a:r>
            <a:r>
              <a:rPr lang="en-US" altLang="zh-CN" dirty="0" smtClean="0">
                <a:solidFill>
                  <a:srgbClr val="2A50A1"/>
                </a:solidFill>
              </a:rPr>
              <a:t>source</a:t>
            </a:r>
            <a:r>
              <a:rPr lang="zh-CN" altLang="en-US" dirty="0" smtClean="0">
                <a:solidFill>
                  <a:srgbClr val="2A50A1"/>
                </a:solidFill>
              </a:rPr>
              <a:t>视频运动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隐含数据不对齐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验证本方法能够较好地应对不对齐数据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进而较好</a:t>
            </a:r>
            <a:r>
              <a:rPr lang="zh-CN" altLang="en-US" dirty="0">
                <a:solidFill>
                  <a:srgbClr val="2A50A1"/>
                </a:solidFill>
              </a:rPr>
              <a:t>地应用于语义级风格</a:t>
            </a:r>
            <a:r>
              <a:rPr lang="zh-CN" altLang="en-US" dirty="0" smtClean="0">
                <a:solidFill>
                  <a:srgbClr val="2A50A1"/>
                </a:solidFill>
              </a:rPr>
              <a:t>迁移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为保证内容上与</a:t>
            </a:r>
            <a:r>
              <a:rPr lang="en-US" altLang="zh-CN" dirty="0" smtClean="0">
                <a:solidFill>
                  <a:srgbClr val="2A50A1"/>
                </a:solidFill>
              </a:rPr>
              <a:t>source</a:t>
            </a:r>
            <a:r>
              <a:rPr lang="zh-CN" altLang="en-US" dirty="0" smtClean="0">
                <a:solidFill>
                  <a:srgbClr val="2A50A1"/>
                </a:solidFill>
              </a:rPr>
              <a:t>的相似性，引入与原图的相似度作为</a:t>
            </a:r>
            <a:r>
              <a:rPr lang="en-US" altLang="zh-CN" dirty="0" smtClean="0">
                <a:solidFill>
                  <a:srgbClr val="2A50A1"/>
                </a:solidFill>
              </a:rPr>
              <a:t>loss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Fast style transfer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本</a:t>
            </a:r>
            <a:r>
              <a:rPr lang="zh-CN" altLang="en-US" dirty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897" y="4361922"/>
            <a:ext cx="5480332" cy="546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07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1886920" y="4791512"/>
            <a:ext cx="80174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基于本方法的模型有较好的画面效果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969" y="1228407"/>
            <a:ext cx="5721644" cy="344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00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45E1B52-8F8A-4B63-B529-AB1C1BCB03C6}"/>
              </a:ext>
            </a:extLst>
          </p:cNvPr>
          <p:cNvSpPr txBox="1"/>
          <p:nvPr/>
        </p:nvSpPr>
        <p:spPr>
          <a:xfrm>
            <a:off x="1984102" y="2835720"/>
            <a:ext cx="8641789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</a:rPr>
              <a:t>The Unreasonable Effectiveness of </a:t>
            </a:r>
          </a:p>
          <a:p>
            <a:pPr algn="ctr"/>
            <a:r>
              <a:rPr lang="en-US" altLang="zh-CN" sz="4000" dirty="0">
                <a:solidFill>
                  <a:schemeClr val="accent1"/>
                </a:solidFill>
              </a:rPr>
              <a:t>Deep Features as a Perceptual Metric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F68863-79B0-49A1-B394-CD0B5AB708B5}"/>
              </a:ext>
            </a:extLst>
          </p:cNvPr>
          <p:cNvSpPr txBox="1"/>
          <p:nvPr/>
        </p:nvSpPr>
        <p:spPr>
          <a:xfrm>
            <a:off x="5720898" y="2041451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</a:rPr>
              <a:t>#01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3072084-2D10-4487-B2CA-7A821F0B4E6E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1160573" y="535101"/>
            <a:ext cx="922672" cy="922974"/>
            <a:chOff x="14101" y="4437"/>
            <a:chExt cx="3056" cy="3057"/>
          </a:xfrm>
        </p:grpSpPr>
        <p:sp>
          <p:nvSpPr>
            <p:cNvPr id="33" name="任意多边形 32">
              <a:extLst>
                <a:ext uri="{FF2B5EF4-FFF2-40B4-BE49-F238E27FC236}">
                  <a16:creationId xmlns:a16="http://schemas.microsoft.com/office/drawing/2014/main" id="{89AE7FDD-9CBA-47C3-85AC-B3323825C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4" name="任意多边形 33">
              <a:extLst>
                <a:ext uri="{FF2B5EF4-FFF2-40B4-BE49-F238E27FC236}">
                  <a16:creationId xmlns:a16="http://schemas.microsoft.com/office/drawing/2014/main" id="{CB51DBEC-37D4-42E7-A37C-A2896447A0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57045D3-48C5-42E7-B00A-F5040669D441}"/>
              </a:ext>
            </a:extLst>
          </p:cNvPr>
          <p:cNvGrpSpPr/>
          <p:nvPr/>
        </p:nvGrpSpPr>
        <p:grpSpPr>
          <a:xfrm rot="18900000">
            <a:off x="8197323" y="-3578708"/>
            <a:ext cx="6098786" cy="6100199"/>
            <a:chOff x="18351500" y="3723568"/>
            <a:chExt cx="4878842" cy="4879972"/>
          </a:xfrm>
        </p:grpSpPr>
        <p:sp>
          <p:nvSpPr>
            <p:cNvPr id="30" name="任意多边形 29">
              <a:extLst>
                <a:ext uri="{FF2B5EF4-FFF2-40B4-BE49-F238E27FC236}">
                  <a16:creationId xmlns:a16="http://schemas.microsoft.com/office/drawing/2014/main" id="{DEDE5FB0-E2D1-4200-B5CD-BA79769063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1" name="任意多边形 30">
              <a:extLst>
                <a:ext uri="{FF2B5EF4-FFF2-40B4-BE49-F238E27FC236}">
                  <a16:creationId xmlns:a16="http://schemas.microsoft.com/office/drawing/2014/main" id="{120D96EF-EC61-4557-AFCA-7BB90E4FAB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0" name="任意多边形 39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959649D-4CBB-4BC5-83B5-A6B92862C6B5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774512" y="611369"/>
            <a:ext cx="1291038" cy="1291460"/>
            <a:chOff x="14101" y="4437"/>
            <a:chExt cx="3056" cy="3057"/>
          </a:xfrm>
        </p:grpSpPr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6F4BE891-8F2C-45E1-8A09-14805142F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no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3" name="任意多边形 42">
              <a:extLst>
                <a:ext uri="{FF2B5EF4-FFF2-40B4-BE49-F238E27FC236}">
                  <a16:creationId xmlns:a16="http://schemas.microsoft.com/office/drawing/2014/main" id="{090673BC-8979-4D79-A0B9-689F295AC0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415763" y="5630955"/>
            <a:ext cx="6337462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dirty="0">
                <a:solidFill>
                  <a:srgbClr val="8891C8"/>
                </a:solidFill>
                <a:latin typeface="Arial" panose="020B0604020202020204" pitchFamily="34" charset="0"/>
              </a:rPr>
              <a:t>R. Zhang, P. Isola, A. A. </a:t>
            </a:r>
            <a:r>
              <a:rPr lang="en-US" altLang="zh-CN" sz="1050" dirty="0" err="1">
                <a:solidFill>
                  <a:srgbClr val="8891C8"/>
                </a:solidFill>
                <a:latin typeface="Arial" panose="020B0604020202020204" pitchFamily="34" charset="0"/>
              </a:rPr>
              <a:t>Efros</a:t>
            </a:r>
            <a:r>
              <a:rPr lang="en-US" altLang="zh-CN" sz="1050" dirty="0">
                <a:solidFill>
                  <a:srgbClr val="8891C8"/>
                </a:solidFill>
                <a:latin typeface="Arial" panose="020B0604020202020204" pitchFamily="34" charset="0"/>
              </a:rPr>
              <a:t>, E. </a:t>
            </a:r>
            <a:r>
              <a:rPr lang="en-US" altLang="zh-CN" sz="1050" dirty="0" err="1">
                <a:solidFill>
                  <a:srgbClr val="8891C8"/>
                </a:solidFill>
                <a:latin typeface="Arial" panose="020B0604020202020204" pitchFamily="34" charset="0"/>
              </a:rPr>
              <a:t>Shechtman</a:t>
            </a:r>
            <a:r>
              <a:rPr lang="en-US" altLang="zh-CN" sz="1050" dirty="0">
                <a:solidFill>
                  <a:srgbClr val="8891C8"/>
                </a:solidFill>
                <a:latin typeface="Arial" panose="020B0604020202020204" pitchFamily="34" charset="0"/>
              </a:rPr>
              <a:t>, and O. Wang, ‘The Unreasonable Effectiveness of Deep Features as a Perceptual Metric’. </a:t>
            </a:r>
            <a:r>
              <a:rPr lang="en-US" altLang="zh-CN" sz="1050" dirty="0" err="1">
                <a:solidFill>
                  <a:srgbClr val="8891C8"/>
                </a:solidFill>
                <a:latin typeface="Arial" panose="020B0604020202020204" pitchFamily="34" charset="0"/>
              </a:rPr>
              <a:t>arXiv</a:t>
            </a:r>
            <a:r>
              <a:rPr lang="en-US" altLang="zh-CN" sz="1050" dirty="0">
                <a:solidFill>
                  <a:srgbClr val="8891C8"/>
                </a:solidFill>
                <a:latin typeface="Arial" panose="020B0604020202020204" pitchFamily="34" charset="0"/>
              </a:rPr>
              <a:t>, Apr. 10, </a:t>
            </a:r>
            <a:r>
              <a:rPr lang="en-US" altLang="zh-CN" sz="1050" dirty="0" smtClean="0">
                <a:solidFill>
                  <a:srgbClr val="8891C8"/>
                </a:solidFill>
                <a:latin typeface="Arial" panose="020B0604020202020204" pitchFamily="34" charset="0"/>
              </a:rPr>
              <a:t>2018.</a:t>
            </a:r>
            <a:endParaRPr lang="zh-CN" altLang="en-US" sz="1050" dirty="0">
              <a:solidFill>
                <a:srgbClr val="8891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47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32207" y="1330775"/>
            <a:ext cx="7521267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背景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木偶驱动</a:t>
            </a:r>
            <a:r>
              <a:rPr lang="en-US" altLang="zh-CN" dirty="0" smtClean="0">
                <a:solidFill>
                  <a:srgbClr val="2A50A1"/>
                </a:solidFill>
              </a:rPr>
              <a:t>(</a:t>
            </a:r>
            <a:r>
              <a:rPr lang="en-US" altLang="zh-CN" dirty="0">
                <a:solidFill>
                  <a:srgbClr val="2A50A1"/>
                </a:solidFill>
              </a:rPr>
              <a:t>puppet control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  <a:r>
              <a:rPr lang="zh-CN" altLang="en-US" dirty="0" smtClean="0">
                <a:solidFill>
                  <a:srgbClr val="2A50A1"/>
                </a:solidFill>
              </a:rPr>
              <a:t>：要求将</a:t>
            </a:r>
            <a:r>
              <a:rPr lang="en-US" altLang="zh-CN" dirty="0" smtClean="0">
                <a:solidFill>
                  <a:srgbClr val="2A50A1"/>
                </a:solidFill>
              </a:rPr>
              <a:t>target</a:t>
            </a:r>
            <a:r>
              <a:rPr lang="zh-CN" altLang="en-US" dirty="0" smtClean="0">
                <a:solidFill>
                  <a:srgbClr val="2A50A1"/>
                </a:solidFill>
              </a:rPr>
              <a:t>单图按照</a:t>
            </a:r>
            <a:r>
              <a:rPr lang="en-US" altLang="zh-CN" dirty="0" smtClean="0">
                <a:solidFill>
                  <a:srgbClr val="2A50A1"/>
                </a:solidFill>
              </a:rPr>
              <a:t>source</a:t>
            </a:r>
            <a:r>
              <a:rPr lang="zh-CN" altLang="en-US" dirty="0" smtClean="0">
                <a:solidFill>
                  <a:srgbClr val="2A50A1"/>
                </a:solidFill>
              </a:rPr>
              <a:t>视频运动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训练数据弱对齐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验证本方法能够较好地应对弱对齐数据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为保证内容上与</a:t>
            </a:r>
            <a:r>
              <a:rPr lang="en-US" altLang="zh-CN" dirty="0" smtClean="0">
                <a:solidFill>
                  <a:srgbClr val="2A50A1"/>
                </a:solidFill>
              </a:rPr>
              <a:t>source</a:t>
            </a:r>
            <a:r>
              <a:rPr lang="zh-CN" altLang="en-US" dirty="0" smtClean="0">
                <a:solidFill>
                  <a:srgbClr val="2A50A1"/>
                </a:solidFill>
              </a:rPr>
              <a:t>的相似性，引入与原图的感知相似度作为</a:t>
            </a:r>
            <a:r>
              <a:rPr lang="en-US" altLang="zh-CN" dirty="0" smtClean="0">
                <a:solidFill>
                  <a:srgbClr val="2A50A1"/>
                </a:solidFill>
              </a:rPr>
              <a:t>loss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Pix2pix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rgbClr val="2A50A1"/>
                </a:solidFill>
              </a:rPr>
              <a:t>CycleGAN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CRN</a:t>
            </a:r>
            <a:r>
              <a:rPr lang="zh-CN" altLang="en-US" dirty="0" smtClean="0">
                <a:solidFill>
                  <a:srgbClr val="2A50A1"/>
                </a:solidFill>
              </a:rPr>
              <a:t>（</a:t>
            </a:r>
            <a:r>
              <a:rPr lang="en-US" altLang="zh-CN" dirty="0" smtClean="0">
                <a:solidFill>
                  <a:srgbClr val="2A50A1"/>
                </a:solidFill>
              </a:rPr>
              <a:t>L2</a:t>
            </a:r>
            <a:r>
              <a:rPr lang="zh-CN" altLang="en-US" dirty="0" smtClean="0">
                <a:solidFill>
                  <a:srgbClr val="2A50A1"/>
                </a:solidFill>
              </a:rPr>
              <a:t>）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本</a:t>
            </a:r>
            <a:r>
              <a:rPr lang="zh-CN" altLang="en-US" dirty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571" y="3635125"/>
            <a:ext cx="5505733" cy="60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63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1644784" y="4506216"/>
            <a:ext cx="80174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基于本方法的模型生成了更为清晰的结果，同时减少了虚影的生成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784" y="1898443"/>
            <a:ext cx="8164822" cy="232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19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32207" y="1330775"/>
            <a:ext cx="752126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背景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未配对域迁移问题</a:t>
            </a:r>
            <a:r>
              <a:rPr lang="en-US" altLang="zh-CN" dirty="0" smtClean="0">
                <a:solidFill>
                  <a:srgbClr val="2A50A1"/>
                </a:solidFill>
              </a:rPr>
              <a:t>(</a:t>
            </a:r>
            <a:r>
              <a:rPr lang="zh-CN" altLang="en-US" dirty="0" smtClean="0">
                <a:solidFill>
                  <a:srgbClr val="2A50A1"/>
                </a:solidFill>
              </a:rPr>
              <a:t>男图变女图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没有配对的数据</a:t>
            </a:r>
            <a:r>
              <a:rPr lang="en-US" altLang="zh-CN" dirty="0" smtClean="0">
                <a:solidFill>
                  <a:srgbClr val="2A50A1"/>
                </a:solidFill>
              </a:rPr>
              <a:t>(</a:t>
            </a:r>
            <a:r>
              <a:rPr lang="zh-CN" altLang="en-US" dirty="0" smtClean="0">
                <a:solidFill>
                  <a:srgbClr val="2A50A1"/>
                </a:solidFill>
              </a:rPr>
              <a:t>仅有自然男图与女图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探究解除对齐限制后的算法泛用性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将两类图像随机匹配进行配对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充分利用本方法对不对齐图像的宽容性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rgbClr val="2A50A1"/>
                </a:solidFill>
              </a:rPr>
              <a:t>CycleGAN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本</a:t>
            </a:r>
            <a:r>
              <a:rPr lang="zh-CN" altLang="en-US" dirty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914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2313969" y="5244379"/>
            <a:ext cx="80174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效果与</a:t>
            </a:r>
            <a:r>
              <a:rPr lang="en-US" altLang="zh-CN" dirty="0" err="1" smtClean="0">
                <a:solidFill>
                  <a:srgbClr val="2A50A1"/>
                </a:solidFill>
              </a:rPr>
              <a:t>cycleGAN</a:t>
            </a:r>
            <a:r>
              <a:rPr lang="zh-CN" altLang="en-US" dirty="0" smtClean="0">
                <a:solidFill>
                  <a:srgbClr val="2A50A1"/>
                </a:solidFill>
              </a:rPr>
              <a:t>类似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说明本方法的有效性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292" y="1110270"/>
            <a:ext cx="5581937" cy="403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00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启发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17857" y="1768138"/>
            <a:ext cx="75212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针对高维点的匹配能够一定程度上忽略其空间信息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当需要满足多种方面的要求</a:t>
            </a:r>
            <a:r>
              <a:rPr lang="en-US" altLang="zh-CN" dirty="0" smtClean="0">
                <a:solidFill>
                  <a:srgbClr val="2A50A1"/>
                </a:solidFill>
              </a:rPr>
              <a:t>(</a:t>
            </a:r>
            <a:r>
              <a:rPr lang="zh-CN" altLang="en-US" dirty="0" smtClean="0">
                <a:solidFill>
                  <a:srgbClr val="2A50A1"/>
                </a:solidFill>
              </a:rPr>
              <a:t>整体风格，局部内容等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  <a:r>
              <a:rPr lang="zh-CN" altLang="en-US" dirty="0" smtClean="0">
                <a:solidFill>
                  <a:srgbClr val="2A50A1"/>
                </a:solidFill>
              </a:rPr>
              <a:t>可以采用</a:t>
            </a:r>
            <a:r>
              <a:rPr lang="en-US" altLang="zh-CN" dirty="0" smtClean="0">
                <a:solidFill>
                  <a:srgbClr val="2A50A1"/>
                </a:solidFill>
              </a:rPr>
              <a:t>loss</a:t>
            </a:r>
            <a:r>
              <a:rPr lang="zh-CN" altLang="en-US" dirty="0" smtClean="0">
                <a:solidFill>
                  <a:srgbClr val="2A50A1"/>
                </a:solidFill>
              </a:rPr>
              <a:t>融合的方式</a:t>
            </a:r>
            <a:r>
              <a:rPr lang="en-US" altLang="zh-CN" dirty="0" smtClean="0">
                <a:solidFill>
                  <a:srgbClr val="2A50A1"/>
                </a:solidFill>
              </a:rPr>
              <a:t>(</a:t>
            </a:r>
            <a:r>
              <a:rPr lang="zh-CN" altLang="en-US" dirty="0" smtClean="0">
                <a:solidFill>
                  <a:srgbClr val="2A50A1"/>
                </a:solidFill>
              </a:rPr>
              <a:t>不同算法，不同层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8780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45E1B52-8F8A-4B63-B529-AB1C1BCB03C6}"/>
              </a:ext>
            </a:extLst>
          </p:cNvPr>
          <p:cNvSpPr txBox="1"/>
          <p:nvPr/>
        </p:nvSpPr>
        <p:spPr>
          <a:xfrm>
            <a:off x="2210748" y="2654307"/>
            <a:ext cx="7899598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accent1"/>
                </a:solidFill>
              </a:rPr>
              <a:t>Generating </a:t>
            </a:r>
            <a:r>
              <a:rPr lang="en-US" altLang="zh-CN" sz="4000" dirty="0">
                <a:solidFill>
                  <a:schemeClr val="accent1"/>
                </a:solidFill>
              </a:rPr>
              <a:t>natural images with </a:t>
            </a:r>
            <a:endParaRPr lang="en-US" altLang="zh-CN" sz="4000" dirty="0" smtClean="0">
              <a:solidFill>
                <a:schemeClr val="accent1"/>
              </a:solidFill>
            </a:endParaRPr>
          </a:p>
          <a:p>
            <a:pPr algn="ctr"/>
            <a:r>
              <a:rPr lang="en-US" altLang="zh-CN" sz="4000" dirty="0" smtClean="0">
                <a:solidFill>
                  <a:schemeClr val="accent1"/>
                </a:solidFill>
              </a:rPr>
              <a:t>direct </a:t>
            </a:r>
            <a:r>
              <a:rPr lang="en-US" altLang="zh-CN" sz="4000" dirty="0">
                <a:solidFill>
                  <a:schemeClr val="accent1"/>
                </a:solidFill>
              </a:rPr>
              <a:t>Patch Distributions Matching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F68863-79B0-49A1-B394-CD0B5AB708B5}"/>
              </a:ext>
            </a:extLst>
          </p:cNvPr>
          <p:cNvSpPr txBox="1"/>
          <p:nvPr/>
        </p:nvSpPr>
        <p:spPr>
          <a:xfrm>
            <a:off x="5667998" y="2041451"/>
            <a:ext cx="85600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accent1"/>
                </a:solidFill>
              </a:rPr>
              <a:t>#03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3072084-2D10-4487-B2CA-7A821F0B4E6E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1183272" y="535100"/>
            <a:ext cx="922672" cy="922974"/>
            <a:chOff x="14101" y="4437"/>
            <a:chExt cx="3056" cy="3057"/>
          </a:xfrm>
        </p:grpSpPr>
        <p:sp>
          <p:nvSpPr>
            <p:cNvPr id="33" name="任意多边形 32">
              <a:extLst>
                <a:ext uri="{FF2B5EF4-FFF2-40B4-BE49-F238E27FC236}">
                  <a16:creationId xmlns:a16="http://schemas.microsoft.com/office/drawing/2014/main" id="{89AE7FDD-9CBA-47C3-85AC-B3323825C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4" name="任意多边形 33">
              <a:extLst>
                <a:ext uri="{FF2B5EF4-FFF2-40B4-BE49-F238E27FC236}">
                  <a16:creationId xmlns:a16="http://schemas.microsoft.com/office/drawing/2014/main" id="{CB51DBEC-37D4-42E7-A37C-A2896447A0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57045D3-48C5-42E7-B00A-F5040669D441}"/>
              </a:ext>
            </a:extLst>
          </p:cNvPr>
          <p:cNvGrpSpPr/>
          <p:nvPr/>
        </p:nvGrpSpPr>
        <p:grpSpPr>
          <a:xfrm rot="18900000">
            <a:off x="8197323" y="-3578708"/>
            <a:ext cx="6098786" cy="6100199"/>
            <a:chOff x="18351500" y="3723568"/>
            <a:chExt cx="4878842" cy="4879972"/>
          </a:xfrm>
        </p:grpSpPr>
        <p:sp>
          <p:nvSpPr>
            <p:cNvPr id="30" name="任意多边形 29">
              <a:extLst>
                <a:ext uri="{FF2B5EF4-FFF2-40B4-BE49-F238E27FC236}">
                  <a16:creationId xmlns:a16="http://schemas.microsoft.com/office/drawing/2014/main" id="{DEDE5FB0-E2D1-4200-B5CD-BA79769063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1" name="任意多边形 30">
              <a:extLst>
                <a:ext uri="{FF2B5EF4-FFF2-40B4-BE49-F238E27FC236}">
                  <a16:creationId xmlns:a16="http://schemas.microsoft.com/office/drawing/2014/main" id="{120D96EF-EC61-4557-AFCA-7BB90E4FAB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0" name="任意多边形 39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959649D-4CBB-4BC5-83B5-A6B92862C6B5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797211" y="611368"/>
            <a:ext cx="1291038" cy="1291460"/>
            <a:chOff x="14101" y="4437"/>
            <a:chExt cx="3056" cy="3057"/>
          </a:xfrm>
        </p:grpSpPr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6F4BE891-8F2C-45E1-8A09-14805142F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no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3" name="任意多边形 42">
              <a:extLst>
                <a:ext uri="{FF2B5EF4-FFF2-40B4-BE49-F238E27FC236}">
                  <a16:creationId xmlns:a16="http://schemas.microsoft.com/office/drawing/2014/main" id="{090673BC-8979-4D79-A0B9-689F295AC0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415763" y="5630955"/>
            <a:ext cx="651796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dirty="0">
                <a:solidFill>
                  <a:srgbClr val="8891C8"/>
                </a:solidFill>
                <a:latin typeface="Arial" panose="020B0604020202020204" pitchFamily="34" charset="0"/>
              </a:rPr>
              <a:t>A. </a:t>
            </a:r>
            <a:r>
              <a:rPr lang="en-US" altLang="zh-CN" sz="1050" dirty="0" err="1">
                <a:solidFill>
                  <a:srgbClr val="8891C8"/>
                </a:solidFill>
                <a:latin typeface="Arial" panose="020B0604020202020204" pitchFamily="34" charset="0"/>
              </a:rPr>
              <a:t>Elnekave</a:t>
            </a:r>
            <a:r>
              <a:rPr lang="en-US" altLang="zh-CN" sz="1050" dirty="0">
                <a:solidFill>
                  <a:srgbClr val="8891C8"/>
                </a:solidFill>
                <a:latin typeface="Arial" panose="020B0604020202020204" pitchFamily="34" charset="0"/>
              </a:rPr>
              <a:t> and Y. Weiss, ‘Generating natural images with direct Patch Distributions Matching’, Mar. </a:t>
            </a:r>
            <a:r>
              <a:rPr lang="en-US" altLang="zh-CN" sz="1050" dirty="0" smtClean="0">
                <a:solidFill>
                  <a:srgbClr val="8891C8"/>
                </a:solidFill>
                <a:latin typeface="Arial" panose="020B0604020202020204" pitchFamily="34" charset="0"/>
              </a:rPr>
              <a:t>2022.</a:t>
            </a:r>
            <a:endParaRPr lang="zh-CN" altLang="en-US" sz="1050" dirty="0">
              <a:solidFill>
                <a:srgbClr val="8891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27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概述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背景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自然图片生成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问题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一般要求生成图的</a:t>
            </a:r>
            <a:r>
              <a:rPr lang="en-US" altLang="zh-CN" dirty="0" smtClean="0">
                <a:solidFill>
                  <a:srgbClr val="2A50A1"/>
                </a:solidFill>
              </a:rPr>
              <a:t>patch</a:t>
            </a:r>
            <a:r>
              <a:rPr lang="zh-CN" altLang="en-US" dirty="0" smtClean="0">
                <a:solidFill>
                  <a:srgbClr val="2A50A1"/>
                </a:solidFill>
              </a:rPr>
              <a:t>和原图某部分</a:t>
            </a:r>
            <a:r>
              <a:rPr lang="en-US" altLang="zh-CN" dirty="0" smtClean="0">
                <a:solidFill>
                  <a:srgbClr val="2A50A1"/>
                </a:solidFill>
              </a:rPr>
              <a:t>patch</a:t>
            </a:r>
            <a:r>
              <a:rPr lang="zh-CN" altLang="en-US" dirty="0" smtClean="0">
                <a:solidFill>
                  <a:srgbClr val="2A50A1"/>
                </a:solidFill>
              </a:rPr>
              <a:t>相似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不</a:t>
            </a:r>
            <a:r>
              <a:rPr lang="zh-CN" altLang="en-US" dirty="0" smtClean="0">
                <a:solidFill>
                  <a:srgbClr val="2A50A1"/>
                </a:solidFill>
              </a:rPr>
              <a:t>完备：考虑平铺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时间复杂度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GAN</a:t>
            </a:r>
            <a:r>
              <a:rPr lang="zh-CN" altLang="en-US" dirty="0" smtClean="0">
                <a:solidFill>
                  <a:srgbClr val="2A50A1"/>
                </a:solidFill>
              </a:rPr>
              <a:t>等深度模型取得一定进展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方法需要长时间的训练</a:t>
            </a:r>
            <a:endParaRPr lang="en-US" altLang="zh-CN" dirty="0">
              <a:solidFill>
                <a:srgbClr val="2A50A1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产生</a:t>
            </a:r>
            <a:r>
              <a:rPr lang="en-US" altLang="zh-CN" dirty="0" smtClean="0">
                <a:solidFill>
                  <a:srgbClr val="2A50A1"/>
                </a:solidFill>
              </a:rPr>
              <a:t>mode collapse</a:t>
            </a:r>
            <a:r>
              <a:rPr lang="zh-CN" altLang="en-US" dirty="0" smtClean="0">
                <a:solidFill>
                  <a:srgbClr val="2A50A1"/>
                </a:solidFill>
              </a:rPr>
              <a:t>的问题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贡献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提出一种基于</a:t>
            </a:r>
            <a:r>
              <a:rPr lang="en-US" altLang="zh-CN" dirty="0" smtClean="0">
                <a:solidFill>
                  <a:srgbClr val="2A50A1"/>
                </a:solidFill>
              </a:rPr>
              <a:t>patch</a:t>
            </a:r>
            <a:r>
              <a:rPr lang="zh-CN" altLang="en-US" dirty="0" smtClean="0">
                <a:solidFill>
                  <a:srgbClr val="2A50A1"/>
                </a:solidFill>
              </a:rPr>
              <a:t>分布的高效图生成算法</a:t>
            </a:r>
            <a:endParaRPr lang="en-US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5808" y="2584235"/>
            <a:ext cx="1905068" cy="232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912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原理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10669" y="132272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Wasserstein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计算具有最优相关性的两个样本的平均距离</a:t>
            </a:r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899" y="1184137"/>
            <a:ext cx="5321573" cy="89539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324" y="2588061"/>
            <a:ext cx="4775445" cy="609631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510669" y="248475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Sliced </a:t>
            </a:r>
            <a:r>
              <a:rPr lang="en-US" altLang="zh-CN" dirty="0">
                <a:solidFill>
                  <a:srgbClr val="2A50A1"/>
                </a:solidFill>
              </a:rPr>
              <a:t>W</a:t>
            </a:r>
            <a:r>
              <a:rPr lang="en-US" altLang="zh-CN" dirty="0" smtClean="0">
                <a:solidFill>
                  <a:srgbClr val="2A50A1"/>
                </a:solidFill>
              </a:rPr>
              <a:t>asserstein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利用</a:t>
            </a:r>
            <a:r>
              <a:rPr lang="zh-CN" altLang="en-US" dirty="0" smtClean="0">
                <a:solidFill>
                  <a:srgbClr val="2A50A1"/>
                </a:solidFill>
              </a:rPr>
              <a:t>了一维数据排序后具有最优相关性的性质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9727" y="3710806"/>
            <a:ext cx="5766096" cy="100970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510669" y="397796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通过随机向量</a:t>
            </a:r>
            <a:r>
              <a:rPr lang="en-US" altLang="zh-CN" dirty="0" smtClean="0">
                <a:solidFill>
                  <a:srgbClr val="2A50A1"/>
                </a:solidFill>
              </a:rPr>
              <a:t>w</a:t>
            </a:r>
            <a:r>
              <a:rPr lang="zh-CN" altLang="en-US" dirty="0" smtClean="0">
                <a:solidFill>
                  <a:srgbClr val="2A50A1"/>
                </a:solidFill>
              </a:rPr>
              <a:t>采样后得到数学期望估计值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对其求梯度可得真实梯度无偏估计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30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原理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184" y="1320770"/>
            <a:ext cx="5894876" cy="3521893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2313969" y="504071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对于每个</a:t>
            </a:r>
            <a:r>
              <a:rPr lang="en-US" altLang="zh-CN" dirty="0" smtClean="0">
                <a:solidFill>
                  <a:srgbClr val="2A50A1"/>
                </a:solidFill>
              </a:rPr>
              <a:t>w</a:t>
            </a:r>
            <a:r>
              <a:rPr lang="zh-CN" altLang="en-US" dirty="0" smtClean="0">
                <a:solidFill>
                  <a:srgbClr val="2A50A1"/>
                </a:solidFill>
              </a:rPr>
              <a:t>，需要两次卷积两次排序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时间复杂</a:t>
            </a:r>
            <a:r>
              <a:rPr lang="zh-CN" altLang="en-US" dirty="0" smtClean="0">
                <a:solidFill>
                  <a:srgbClr val="2A50A1"/>
                </a:solidFill>
              </a:rPr>
              <a:t>度</a:t>
            </a:r>
            <a:r>
              <a:rPr lang="en-US" altLang="zh-CN" dirty="0" smtClean="0">
                <a:solidFill>
                  <a:srgbClr val="2A50A1"/>
                </a:solidFill>
              </a:rPr>
              <a:t>O(</a:t>
            </a:r>
            <a:r>
              <a:rPr lang="en-US" altLang="zh-CN" dirty="0" err="1" smtClean="0">
                <a:solidFill>
                  <a:srgbClr val="2A50A1"/>
                </a:solidFill>
              </a:rPr>
              <a:t>MlogM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42290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框架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2313969" y="504071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采用与</a:t>
            </a:r>
            <a:r>
              <a:rPr lang="en-US" altLang="zh-CN" dirty="0" smtClean="0">
                <a:solidFill>
                  <a:srgbClr val="2A50A1"/>
                </a:solidFill>
              </a:rPr>
              <a:t>GPNN</a:t>
            </a:r>
            <a:r>
              <a:rPr lang="zh-CN" altLang="en-US" dirty="0" smtClean="0">
                <a:solidFill>
                  <a:srgbClr val="2A50A1"/>
                </a:solidFill>
              </a:rPr>
              <a:t>，</a:t>
            </a:r>
            <a:r>
              <a:rPr lang="en-US" altLang="zh-CN" dirty="0" err="1" smtClean="0">
                <a:solidFill>
                  <a:srgbClr val="2A50A1"/>
                </a:solidFill>
              </a:rPr>
              <a:t>SinGAN</a:t>
            </a:r>
            <a:r>
              <a:rPr lang="zh-CN" altLang="en-US" dirty="0" smtClean="0">
                <a:solidFill>
                  <a:srgbClr val="2A50A1"/>
                </a:solidFill>
              </a:rPr>
              <a:t>相同的多层次优化框架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唯一</a:t>
            </a:r>
            <a:r>
              <a:rPr lang="zh-CN" altLang="en-US" dirty="0" smtClean="0">
                <a:solidFill>
                  <a:srgbClr val="2A50A1"/>
                </a:solidFill>
              </a:rPr>
              <a:t>区别在于替换生成器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左侧为</a:t>
            </a:r>
            <a:r>
              <a:rPr lang="en-US" altLang="zh-CN" dirty="0" smtClean="0">
                <a:solidFill>
                  <a:srgbClr val="2A50A1"/>
                </a:solidFill>
              </a:rPr>
              <a:t>reference</a:t>
            </a:r>
            <a:r>
              <a:rPr lang="zh-CN" altLang="en-US" dirty="0" smtClean="0">
                <a:solidFill>
                  <a:srgbClr val="2A50A1"/>
                </a:solidFill>
              </a:rPr>
              <a:t>不断降采样结果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本层</a:t>
            </a:r>
            <a:r>
              <a:rPr lang="zh-CN" altLang="en-US" dirty="0" smtClean="0">
                <a:solidFill>
                  <a:srgbClr val="2A50A1"/>
                </a:solidFill>
              </a:rPr>
              <a:t>生成的图像作为下一层输入</a:t>
            </a:r>
            <a:r>
              <a:rPr lang="en-US" altLang="zh-CN" dirty="0" smtClean="0">
                <a:solidFill>
                  <a:srgbClr val="2A50A1"/>
                </a:solidFill>
              </a:rPr>
              <a:t>/</a:t>
            </a:r>
            <a:r>
              <a:rPr lang="zh-CN" altLang="en-US" dirty="0" smtClean="0">
                <a:solidFill>
                  <a:srgbClr val="2A50A1"/>
                </a:solidFill>
              </a:rPr>
              <a:t>模型的输出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采用模糊版本图片</a:t>
            </a:r>
            <a:r>
              <a:rPr lang="en-US" altLang="zh-CN" dirty="0" smtClean="0">
                <a:solidFill>
                  <a:srgbClr val="2A50A1"/>
                </a:solidFill>
              </a:rPr>
              <a:t>/</a:t>
            </a:r>
            <a:r>
              <a:rPr lang="zh-CN" altLang="en-US" dirty="0" smtClean="0">
                <a:solidFill>
                  <a:srgbClr val="2A50A1"/>
                </a:solidFill>
              </a:rPr>
              <a:t>噪声图片</a:t>
            </a:r>
            <a:r>
              <a:rPr lang="en-US" altLang="zh-CN" dirty="0" smtClean="0">
                <a:solidFill>
                  <a:srgbClr val="2A50A1"/>
                </a:solidFill>
              </a:rPr>
              <a:t>/</a:t>
            </a:r>
            <a:r>
              <a:rPr lang="zh-CN" altLang="en-US" dirty="0" smtClean="0">
                <a:solidFill>
                  <a:srgbClr val="2A50A1"/>
                </a:solidFill>
              </a:rPr>
              <a:t>色彩图作为首次输入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545" y="1173871"/>
            <a:ext cx="6300154" cy="3814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20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概述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背景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FR-IQA</a:t>
            </a:r>
            <a:r>
              <a:rPr lang="zh-CN" altLang="en-US" dirty="0" smtClean="0">
                <a:solidFill>
                  <a:srgbClr val="2A50A1"/>
                </a:solidFill>
              </a:rPr>
              <a:t>问题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问题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基于像素的方法对于结构信息表征能力</a:t>
            </a:r>
            <a:r>
              <a:rPr lang="zh-CN" altLang="en-US" dirty="0" smtClean="0">
                <a:solidFill>
                  <a:srgbClr val="2A50A1"/>
                </a:solidFill>
              </a:rPr>
              <a:t>差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现有方法难以衡量图片内容相关的相似性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贡献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构造</a:t>
            </a:r>
            <a:r>
              <a:rPr lang="zh-CN" altLang="en-US" dirty="0" smtClean="0">
                <a:solidFill>
                  <a:srgbClr val="2A50A1"/>
                </a:solidFill>
              </a:rPr>
              <a:t>人类</a:t>
            </a:r>
            <a:r>
              <a:rPr lang="zh-CN" altLang="en-US" dirty="0">
                <a:solidFill>
                  <a:srgbClr val="2A50A1"/>
                </a:solidFill>
              </a:rPr>
              <a:t>相似度感知数据集</a:t>
            </a:r>
            <a:r>
              <a:rPr lang="en-US" altLang="zh-CN" dirty="0" smtClean="0">
                <a:solidFill>
                  <a:srgbClr val="2A50A1"/>
                </a:solidFill>
              </a:rPr>
              <a:t>BAPPS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发现并</a:t>
            </a:r>
            <a:r>
              <a:rPr lang="zh-CN" altLang="en-US" dirty="0" smtClean="0">
                <a:solidFill>
                  <a:srgbClr val="2A50A1"/>
                </a:solidFill>
              </a:rPr>
              <a:t>验证不同模型深度特征在感知任务的有效性</a:t>
            </a:r>
            <a:endParaRPr lang="en-US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54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5" y="1798359"/>
            <a:ext cx="7832109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背景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图像</a:t>
            </a:r>
            <a:r>
              <a:rPr lang="zh-CN" altLang="en-US" dirty="0" smtClean="0">
                <a:solidFill>
                  <a:srgbClr val="2A50A1"/>
                </a:solidFill>
              </a:rPr>
              <a:t>改组</a:t>
            </a:r>
            <a:r>
              <a:rPr lang="en-US" altLang="zh-CN" dirty="0" smtClean="0">
                <a:solidFill>
                  <a:srgbClr val="2A50A1"/>
                </a:solidFill>
              </a:rPr>
              <a:t>(image reshuffling)</a:t>
            </a:r>
            <a:r>
              <a:rPr lang="zh-CN" altLang="en-US" dirty="0" smtClean="0">
                <a:solidFill>
                  <a:srgbClr val="2A50A1"/>
                </a:solidFill>
              </a:rPr>
              <a:t>对于同一个场景生成不同图片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测试本方法在生成真实图像方面的效果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采用相同多层次优化模型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采用</a:t>
            </a:r>
            <a:r>
              <a:rPr lang="en-US" altLang="zh-CN" dirty="0" smtClean="0">
                <a:solidFill>
                  <a:srgbClr val="2A50A1"/>
                </a:solidFill>
              </a:rPr>
              <a:t>SFID(FR-IQA)</a:t>
            </a:r>
            <a:r>
              <a:rPr lang="zh-CN" altLang="en-US" dirty="0" smtClean="0">
                <a:solidFill>
                  <a:srgbClr val="2A50A1"/>
                </a:solidFill>
              </a:rPr>
              <a:t>来衡量生成图与训练图的感知上的差异</a:t>
            </a:r>
            <a:r>
              <a:rPr lang="en-US" altLang="zh-CN" dirty="0" smtClean="0">
                <a:solidFill>
                  <a:srgbClr val="2A50A1"/>
                </a:solidFill>
              </a:rPr>
              <a:t>(</a:t>
            </a:r>
            <a:r>
              <a:rPr lang="zh-CN" altLang="en-US" dirty="0" smtClean="0">
                <a:solidFill>
                  <a:srgbClr val="2A50A1"/>
                </a:solidFill>
              </a:rPr>
              <a:t>小好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采用</a:t>
            </a:r>
            <a:r>
              <a:rPr lang="en-US" altLang="zh-CN" dirty="0" smtClean="0">
                <a:solidFill>
                  <a:srgbClr val="2A50A1"/>
                </a:solidFill>
              </a:rPr>
              <a:t>diversity</a:t>
            </a:r>
            <a:r>
              <a:rPr lang="zh-CN" altLang="en-US" dirty="0" smtClean="0">
                <a:solidFill>
                  <a:srgbClr val="2A50A1"/>
                </a:solidFill>
              </a:rPr>
              <a:t>方法衡量生成图相比原图的多样性</a:t>
            </a:r>
            <a:r>
              <a:rPr lang="en-US" altLang="zh-CN" dirty="0" smtClean="0">
                <a:solidFill>
                  <a:srgbClr val="2A50A1"/>
                </a:solidFill>
              </a:rPr>
              <a:t>(</a:t>
            </a:r>
            <a:r>
              <a:rPr lang="zh-CN" altLang="en-US" dirty="0" smtClean="0">
                <a:solidFill>
                  <a:srgbClr val="2A50A1"/>
                </a:solidFill>
              </a:rPr>
              <a:t>大好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GPNN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rgbClr val="2A50A1"/>
                </a:solidFill>
              </a:rPr>
              <a:t>SinGAN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本方法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0111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2597" y="1045404"/>
            <a:ext cx="6801200" cy="318151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341" y="4548118"/>
            <a:ext cx="7010760" cy="125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80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5" y="1798359"/>
            <a:ext cx="7832109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背景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图像</a:t>
            </a:r>
            <a:r>
              <a:rPr lang="zh-CN" altLang="en-US" dirty="0">
                <a:solidFill>
                  <a:srgbClr val="2A50A1"/>
                </a:solidFill>
              </a:rPr>
              <a:t>重定向</a:t>
            </a:r>
            <a:r>
              <a:rPr lang="en-US" altLang="zh-CN" dirty="0" smtClean="0">
                <a:solidFill>
                  <a:srgbClr val="2A50A1"/>
                </a:solidFill>
              </a:rPr>
              <a:t>(image retargeting)</a:t>
            </a:r>
            <a:r>
              <a:rPr lang="zh-CN" altLang="en-US" dirty="0" smtClean="0">
                <a:solidFill>
                  <a:srgbClr val="2A50A1"/>
                </a:solidFill>
              </a:rPr>
              <a:t>根据</a:t>
            </a:r>
            <a:r>
              <a:rPr lang="en-US" altLang="zh-CN" dirty="0" smtClean="0">
                <a:solidFill>
                  <a:srgbClr val="2A50A1"/>
                </a:solidFill>
              </a:rPr>
              <a:t>ref</a:t>
            </a:r>
            <a:r>
              <a:rPr lang="zh-CN" altLang="en-US" dirty="0" smtClean="0">
                <a:solidFill>
                  <a:srgbClr val="2A50A1"/>
                </a:solidFill>
              </a:rPr>
              <a:t>生成不同尺寸图片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测试本方法在生成不同尺寸图片上的泛用性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采用相同多层次优化模型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采用随机抽样的方式来弥补</a:t>
            </a:r>
            <a:r>
              <a:rPr lang="en-US" altLang="zh-CN" dirty="0" smtClean="0">
                <a:solidFill>
                  <a:srgbClr val="2A50A1"/>
                </a:solidFill>
              </a:rPr>
              <a:t>target</a:t>
            </a:r>
            <a:r>
              <a:rPr lang="zh-CN" altLang="en-US" dirty="0" smtClean="0">
                <a:solidFill>
                  <a:srgbClr val="2A50A1"/>
                </a:solidFill>
              </a:rPr>
              <a:t>图</a:t>
            </a:r>
            <a:r>
              <a:rPr lang="en-US" altLang="zh-CN" dirty="0" smtClean="0">
                <a:solidFill>
                  <a:srgbClr val="2A50A1"/>
                </a:solidFill>
              </a:rPr>
              <a:t>patch</a:t>
            </a:r>
            <a:r>
              <a:rPr lang="zh-CN" altLang="en-US" dirty="0" smtClean="0">
                <a:solidFill>
                  <a:srgbClr val="2A50A1"/>
                </a:solidFill>
              </a:rPr>
              <a:t>数量与</a:t>
            </a:r>
            <a:r>
              <a:rPr lang="en-US" altLang="zh-CN" dirty="0" smtClean="0">
                <a:solidFill>
                  <a:srgbClr val="2A50A1"/>
                </a:solidFill>
              </a:rPr>
              <a:t>ref</a:t>
            </a:r>
            <a:r>
              <a:rPr lang="zh-CN" altLang="en-US" dirty="0" smtClean="0">
                <a:solidFill>
                  <a:srgbClr val="2A50A1"/>
                </a:solidFill>
              </a:rPr>
              <a:t>图</a:t>
            </a:r>
            <a:r>
              <a:rPr lang="en-US" altLang="zh-CN" dirty="0" smtClean="0">
                <a:solidFill>
                  <a:srgbClr val="2A50A1"/>
                </a:solidFill>
              </a:rPr>
              <a:t>patch</a:t>
            </a:r>
            <a:r>
              <a:rPr lang="zh-CN" altLang="en-US" dirty="0" smtClean="0">
                <a:solidFill>
                  <a:srgbClr val="2A50A1"/>
                </a:solidFill>
              </a:rPr>
              <a:t>数量不一致的问题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本</a:t>
            </a:r>
            <a:r>
              <a:rPr lang="zh-CN" altLang="en-US" dirty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71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768" y="1369797"/>
            <a:ext cx="6832951" cy="483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660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5" y="1798359"/>
            <a:ext cx="7832109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背景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图像风格迁移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测试本方法在生成不同尺寸图片上的泛用性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采用相同多层次优化模型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采用随机抽样的方式来弥补</a:t>
            </a:r>
            <a:r>
              <a:rPr lang="en-US" altLang="zh-CN" dirty="0" smtClean="0">
                <a:solidFill>
                  <a:srgbClr val="2A50A1"/>
                </a:solidFill>
              </a:rPr>
              <a:t>target</a:t>
            </a:r>
            <a:r>
              <a:rPr lang="zh-CN" altLang="en-US" dirty="0" smtClean="0">
                <a:solidFill>
                  <a:srgbClr val="2A50A1"/>
                </a:solidFill>
              </a:rPr>
              <a:t>图</a:t>
            </a:r>
            <a:r>
              <a:rPr lang="en-US" altLang="zh-CN" dirty="0" smtClean="0">
                <a:solidFill>
                  <a:srgbClr val="2A50A1"/>
                </a:solidFill>
              </a:rPr>
              <a:t>patch</a:t>
            </a:r>
            <a:r>
              <a:rPr lang="zh-CN" altLang="en-US" dirty="0" smtClean="0">
                <a:solidFill>
                  <a:srgbClr val="2A50A1"/>
                </a:solidFill>
              </a:rPr>
              <a:t>数量与</a:t>
            </a:r>
            <a:r>
              <a:rPr lang="en-US" altLang="zh-CN" dirty="0" smtClean="0">
                <a:solidFill>
                  <a:srgbClr val="2A50A1"/>
                </a:solidFill>
              </a:rPr>
              <a:t>ref</a:t>
            </a:r>
            <a:r>
              <a:rPr lang="zh-CN" altLang="en-US" dirty="0" smtClean="0">
                <a:solidFill>
                  <a:srgbClr val="2A50A1"/>
                </a:solidFill>
              </a:rPr>
              <a:t>图</a:t>
            </a:r>
            <a:r>
              <a:rPr lang="en-US" altLang="zh-CN" dirty="0" smtClean="0">
                <a:solidFill>
                  <a:srgbClr val="2A50A1"/>
                </a:solidFill>
              </a:rPr>
              <a:t>patch</a:t>
            </a:r>
            <a:r>
              <a:rPr lang="zh-CN" altLang="en-US" dirty="0" smtClean="0">
                <a:solidFill>
                  <a:srgbClr val="2A50A1"/>
                </a:solidFill>
              </a:rPr>
              <a:t>数量不一致的问题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本</a:t>
            </a:r>
            <a:r>
              <a:rPr lang="zh-CN" altLang="en-US" dirty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6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145" y="1708061"/>
            <a:ext cx="6991709" cy="344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99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5" y="1798359"/>
            <a:ext cx="783210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测试本方法的效率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采用风格迁移任务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比较运行时长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GPNN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本</a:t>
            </a:r>
            <a:r>
              <a:rPr lang="zh-CN" altLang="en-US" dirty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504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21" y="1136327"/>
            <a:ext cx="5969307" cy="181619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877" y="1000125"/>
            <a:ext cx="5143062" cy="256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608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启发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17857" y="1768138"/>
            <a:ext cx="75212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针对高维点的匹配能够一定程度上忽略其空间信息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当需要满足多种方面的要求</a:t>
            </a:r>
            <a:r>
              <a:rPr lang="en-US" altLang="zh-CN" dirty="0" smtClean="0">
                <a:solidFill>
                  <a:srgbClr val="2A50A1"/>
                </a:solidFill>
              </a:rPr>
              <a:t>(</a:t>
            </a:r>
            <a:r>
              <a:rPr lang="zh-CN" altLang="en-US" dirty="0" smtClean="0">
                <a:solidFill>
                  <a:srgbClr val="2A50A1"/>
                </a:solidFill>
              </a:rPr>
              <a:t>整体风格，局部内容等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  <a:r>
              <a:rPr lang="zh-CN" altLang="en-US" dirty="0" smtClean="0">
                <a:solidFill>
                  <a:srgbClr val="2A50A1"/>
                </a:solidFill>
              </a:rPr>
              <a:t>可以采用</a:t>
            </a:r>
            <a:r>
              <a:rPr lang="en-US" altLang="zh-CN" dirty="0" smtClean="0">
                <a:solidFill>
                  <a:srgbClr val="2A50A1"/>
                </a:solidFill>
              </a:rPr>
              <a:t>loss</a:t>
            </a:r>
            <a:r>
              <a:rPr lang="zh-CN" altLang="en-US" dirty="0" smtClean="0">
                <a:solidFill>
                  <a:srgbClr val="2A50A1"/>
                </a:solidFill>
              </a:rPr>
              <a:t>融合的方式</a:t>
            </a:r>
            <a:r>
              <a:rPr lang="en-US" altLang="zh-CN" dirty="0" smtClean="0">
                <a:solidFill>
                  <a:srgbClr val="2A50A1"/>
                </a:solidFill>
              </a:rPr>
              <a:t>(</a:t>
            </a:r>
            <a:r>
              <a:rPr lang="zh-CN" altLang="en-US" dirty="0" smtClean="0">
                <a:solidFill>
                  <a:srgbClr val="2A50A1"/>
                </a:solidFill>
              </a:rPr>
              <a:t>不同算法，不同层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68658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78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898229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数据集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基于</a:t>
            </a:r>
            <a:r>
              <a:rPr lang="en-US" altLang="zh-CN" dirty="0" smtClean="0">
                <a:solidFill>
                  <a:srgbClr val="2A50A1"/>
                </a:solidFill>
              </a:rPr>
              <a:t>patch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缩小图片空间维数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减少图片内容对相似度判断的影响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利于</a:t>
            </a:r>
            <a:r>
              <a:rPr lang="zh-CN" altLang="en-US" dirty="0" smtClean="0">
                <a:solidFill>
                  <a:srgbClr val="2A50A1"/>
                </a:solidFill>
              </a:rPr>
              <a:t>产生基于</a:t>
            </a:r>
            <a:r>
              <a:rPr lang="en-US" altLang="zh-CN" dirty="0" smtClean="0">
                <a:solidFill>
                  <a:srgbClr val="2A50A1"/>
                </a:solidFill>
              </a:rPr>
              <a:t>patch</a:t>
            </a:r>
            <a:r>
              <a:rPr lang="zh-CN" altLang="en-US" dirty="0" smtClean="0">
                <a:solidFill>
                  <a:srgbClr val="2A50A1"/>
                </a:solidFill>
              </a:rPr>
              <a:t>的</a:t>
            </a:r>
            <a:r>
              <a:rPr lang="en-US" altLang="zh-CN" dirty="0" smtClean="0">
                <a:solidFill>
                  <a:srgbClr val="2A50A1"/>
                </a:solidFill>
              </a:rPr>
              <a:t>loss</a:t>
            </a:r>
            <a:r>
              <a:rPr lang="zh-CN" altLang="en-US" dirty="0" smtClean="0">
                <a:solidFill>
                  <a:srgbClr val="2A50A1"/>
                </a:solidFill>
              </a:rPr>
              <a:t>函数，便于模型训练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亚马</a:t>
            </a:r>
            <a:r>
              <a:rPr lang="zh-CN" altLang="en-US" dirty="0" smtClean="0">
                <a:solidFill>
                  <a:srgbClr val="2A50A1"/>
                </a:solidFill>
              </a:rPr>
              <a:t>逊机器人收集日常图片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贴近真实生活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同时采用</a:t>
            </a:r>
            <a:r>
              <a:rPr lang="en-US" altLang="zh-CN" dirty="0" smtClean="0">
                <a:solidFill>
                  <a:srgbClr val="2A50A1"/>
                </a:solidFill>
              </a:rPr>
              <a:t>2AFC</a:t>
            </a:r>
            <a:r>
              <a:rPr lang="zh-CN" altLang="en-US" dirty="0" smtClean="0">
                <a:solidFill>
                  <a:srgbClr val="2A50A1"/>
                </a:solidFill>
              </a:rPr>
              <a:t>与</a:t>
            </a:r>
            <a:r>
              <a:rPr lang="en-US" altLang="zh-CN" dirty="0" smtClean="0">
                <a:solidFill>
                  <a:srgbClr val="2A50A1"/>
                </a:solidFill>
              </a:rPr>
              <a:t>JND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减少认知穿透问题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扰动丰富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传统</a:t>
            </a:r>
            <a:r>
              <a:rPr lang="en-US" altLang="zh-CN" dirty="0" smtClean="0">
                <a:solidFill>
                  <a:srgbClr val="2A50A1"/>
                </a:solidFill>
              </a:rPr>
              <a:t>+CNN-based</a:t>
            </a:r>
            <a:r>
              <a:rPr lang="zh-CN" altLang="en-US" dirty="0" smtClean="0">
                <a:solidFill>
                  <a:srgbClr val="2A50A1"/>
                </a:solidFill>
              </a:rPr>
              <a:t>共</a:t>
            </a:r>
            <a:r>
              <a:rPr lang="en-US" altLang="zh-CN" dirty="0" smtClean="0">
                <a:solidFill>
                  <a:srgbClr val="2A50A1"/>
                </a:solidFill>
              </a:rPr>
              <a:t>24</a:t>
            </a:r>
            <a:r>
              <a:rPr lang="zh-CN" altLang="en-US" dirty="0" smtClean="0">
                <a:solidFill>
                  <a:srgbClr val="2A50A1"/>
                </a:solidFill>
              </a:rPr>
              <a:t>种扰动</a:t>
            </a:r>
            <a:r>
              <a:rPr lang="en-US" altLang="zh-CN" dirty="0" smtClean="0">
                <a:solidFill>
                  <a:srgbClr val="2A50A1"/>
                </a:solidFill>
              </a:rPr>
              <a:t>*5</a:t>
            </a:r>
            <a:r>
              <a:rPr lang="zh-CN" altLang="en-US" dirty="0" smtClean="0">
                <a:solidFill>
                  <a:srgbClr val="2A50A1"/>
                </a:solidFill>
              </a:rPr>
              <a:t>个等级</a:t>
            </a:r>
            <a:endParaRPr lang="en-US" altLang="zh-CN" dirty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08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验证深度模型是否比传统方法效果好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验证模型是否需要训练才能够获得较好的结果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VGG</a:t>
            </a:r>
            <a:r>
              <a:rPr lang="zh-CN" altLang="en-US" dirty="0" smtClean="0">
                <a:solidFill>
                  <a:srgbClr val="2A50A1"/>
                </a:solidFill>
              </a:rPr>
              <a:t>：图像生成领域标杆工作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rgbClr val="2A50A1"/>
                </a:solidFill>
              </a:rPr>
              <a:t>SqueezeNet</a:t>
            </a:r>
            <a:r>
              <a:rPr lang="zh-CN" altLang="en-US" dirty="0" smtClean="0">
                <a:solidFill>
                  <a:srgbClr val="2A50A1"/>
                </a:solidFill>
              </a:rPr>
              <a:t>：轻量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rgbClr val="2A50A1"/>
                </a:solidFill>
              </a:rPr>
              <a:t>AlexNet</a:t>
            </a:r>
            <a:r>
              <a:rPr lang="zh-CN" altLang="en-US" dirty="0" smtClean="0">
                <a:solidFill>
                  <a:srgbClr val="2A50A1"/>
                </a:solidFill>
              </a:rPr>
              <a:t>：符合人类视觉皮层表现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rgbClr val="2A50A1"/>
                </a:solidFill>
              </a:rPr>
              <a:t>RandNet</a:t>
            </a:r>
            <a:r>
              <a:rPr lang="zh-CN" altLang="en-US" dirty="0" smtClean="0">
                <a:solidFill>
                  <a:srgbClr val="2A50A1"/>
                </a:solidFill>
              </a:rPr>
              <a:t>：随机网络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自监督，无监督模型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L2,SSIM,FSIM</a:t>
            </a:r>
            <a:r>
              <a:rPr lang="en-US" altLang="zh-CN" dirty="0">
                <a:solidFill>
                  <a:srgbClr val="2A50A1"/>
                </a:solidFill>
              </a:rPr>
              <a:t>,</a:t>
            </a:r>
            <a:r>
              <a:rPr lang="en-US" altLang="zh-CN" dirty="0" smtClean="0">
                <a:solidFill>
                  <a:srgbClr val="2A50A1"/>
                </a:solidFill>
              </a:rPr>
              <a:t>HDRVDP</a:t>
            </a:r>
            <a:r>
              <a:rPr lang="zh-CN" altLang="en-US" dirty="0" smtClean="0">
                <a:solidFill>
                  <a:srgbClr val="2A50A1"/>
                </a:solidFill>
              </a:rPr>
              <a:t>：传统算法作为</a:t>
            </a:r>
            <a:r>
              <a:rPr lang="en-US" altLang="zh-CN" dirty="0" smtClean="0">
                <a:solidFill>
                  <a:srgbClr val="2A50A1"/>
                </a:solidFill>
              </a:rPr>
              <a:t>baseline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训练方式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Lin</a:t>
            </a:r>
            <a:r>
              <a:rPr lang="zh-CN" altLang="en-US" dirty="0" smtClean="0">
                <a:solidFill>
                  <a:srgbClr val="2A50A1"/>
                </a:solidFill>
              </a:rPr>
              <a:t>：冻结模型参数，训练线性系数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Tune</a:t>
            </a:r>
            <a:r>
              <a:rPr lang="zh-CN" altLang="en-US" dirty="0" smtClean="0">
                <a:solidFill>
                  <a:srgbClr val="2A50A1"/>
                </a:solidFill>
              </a:rPr>
              <a:t>：对预训练模型也进行</a:t>
            </a:r>
            <a:r>
              <a:rPr lang="en-US" altLang="zh-CN" dirty="0" smtClean="0">
                <a:solidFill>
                  <a:srgbClr val="2A50A1"/>
                </a:solidFill>
              </a:rPr>
              <a:t>fine-tune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Scratch</a:t>
            </a:r>
            <a:r>
              <a:rPr lang="zh-CN" altLang="en-US" dirty="0" smtClean="0">
                <a:solidFill>
                  <a:srgbClr val="2A50A1"/>
                </a:solidFill>
              </a:rPr>
              <a:t>：随机初始化后从头进行训练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距离计算</a:t>
            </a: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rgbClr val="2A50A1"/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662" y="3323620"/>
            <a:ext cx="4908290" cy="71956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510" y="4112181"/>
            <a:ext cx="7400082" cy="163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927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结果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500" y="1604785"/>
            <a:ext cx="5480332" cy="38864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01545" y="2868477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监督模型表现均好于传统算法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容量大的网络效果好于容量小的网络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通过高斯分布的随机网络效果提升较小</a:t>
            </a:r>
            <a:r>
              <a:rPr lang="en-US" altLang="zh-CN" dirty="0" smtClean="0">
                <a:solidFill>
                  <a:srgbClr val="2A50A1"/>
                </a:solidFill>
              </a:rPr>
              <a:t>(</a:t>
            </a:r>
            <a:r>
              <a:rPr lang="zh-CN" altLang="en-US" dirty="0" smtClean="0">
                <a:solidFill>
                  <a:srgbClr val="2A50A1"/>
                </a:solidFill>
              </a:rPr>
              <a:t>参数重要</a:t>
            </a:r>
            <a:r>
              <a:rPr lang="en-US" altLang="zh-CN" dirty="0" smtClean="0">
                <a:solidFill>
                  <a:srgbClr val="2A50A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2A50A1"/>
                </a:solidFill>
              </a:rPr>
              <a:t>LPIPS</a:t>
            </a:r>
            <a:r>
              <a:rPr lang="zh-CN" altLang="en-US" dirty="0" smtClean="0">
                <a:solidFill>
                  <a:srgbClr val="2A50A1"/>
                </a:solidFill>
              </a:rPr>
              <a:t>进行</a:t>
            </a:r>
            <a:r>
              <a:rPr lang="en-US" altLang="zh-CN" dirty="0" smtClean="0">
                <a:solidFill>
                  <a:srgbClr val="2A50A1"/>
                </a:solidFill>
              </a:rPr>
              <a:t>fine-tune</a:t>
            </a:r>
            <a:r>
              <a:rPr lang="zh-CN" altLang="en-US" dirty="0" smtClean="0">
                <a:solidFill>
                  <a:srgbClr val="2A50A1"/>
                </a:solidFill>
              </a:rPr>
              <a:t>的效果好于只训练系数的模型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10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190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  <a:r>
              <a:rPr lang="en-US" altLang="zh-CN" sz="3000" b="1" dirty="0" smtClean="0">
                <a:solidFill>
                  <a:schemeClr val="accent1"/>
                </a:solidFill>
                <a:latin typeface="+mj-ea"/>
                <a:ea typeface="+mj-ea"/>
              </a:rPr>
              <a:t>-</a:t>
            </a:r>
            <a:r>
              <a:rPr lang="zh-CN" altLang="en-US" sz="3000" b="1" dirty="0" smtClean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6" y="1798359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目的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验证面向传统与</a:t>
            </a:r>
            <a:r>
              <a:rPr lang="en-US" altLang="zh-CN" dirty="0" smtClean="0">
                <a:solidFill>
                  <a:srgbClr val="2A50A1"/>
                </a:solidFill>
              </a:rPr>
              <a:t>CNN</a:t>
            </a:r>
            <a:r>
              <a:rPr lang="zh-CN" altLang="en-US" dirty="0" smtClean="0">
                <a:solidFill>
                  <a:srgbClr val="2A50A1"/>
                </a:solidFill>
              </a:rPr>
              <a:t>扰动的模型能否迁移到真实应用场景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方法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将上述模型应用于真实图像增强算法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对象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超</a:t>
            </a:r>
            <a:r>
              <a:rPr lang="zh-CN" altLang="en-US" dirty="0" smtClean="0">
                <a:solidFill>
                  <a:srgbClr val="2A50A1"/>
                </a:solidFill>
              </a:rPr>
              <a:t>分辨率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帧插值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视频去扰动</a:t>
            </a:r>
            <a:endParaRPr lang="en-US" altLang="zh-CN" dirty="0" smtClean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2A50A1"/>
                </a:solidFill>
              </a:rPr>
              <a:t>颜色增强</a:t>
            </a:r>
            <a:endParaRPr lang="en-US" altLang="zh-CN" dirty="0" smtClean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406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55f52171-deb4-4d87-9864-47bd9ea656bf&quot;,&quot;Name&quot;:&quot;2&quot;,&quot;Kind&quot;:&quot;Custom&quot;,&quot;OldGuidesSetting&quot;:{&quot;HeaderHeight&quot;:0.0,&quot;FooterHeight&quot;:0.0,&quot;SideMargin&quot;:6.0,&quot;TopMargin&quot;:4.0,&quot;BottomMargin&quot;:8.0,&quot;IntervalMargin&quot;:0.0}}"/>
</p:tagLst>
</file>

<file path=ppt/theme/theme1.xml><?xml version="1.0" encoding="utf-8"?>
<a:theme xmlns:a="http://schemas.openxmlformats.org/drawingml/2006/main" name="主题1">
  <a:themeElements>
    <a:clrScheme name="蓝紫渐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A50A1"/>
      </a:accent1>
      <a:accent2>
        <a:srgbClr val="8891C8"/>
      </a:accent2>
      <a:accent3>
        <a:srgbClr val="B8D6EE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1" id="{2B54C7FC-80FA-4268-B1AB-7A4718C2F40B}" vid="{49D17BBD-BC41-4722-83BC-2CAB04E0C7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5907</TotalTime>
  <Words>1930</Words>
  <Application>Microsoft Office PowerPoint</Application>
  <PresentationFormat>宽屏</PresentationFormat>
  <Paragraphs>341</Paragraphs>
  <Slides>49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56" baseType="lpstr">
      <vt:lpstr>Microsoft YaHei Light</vt:lpstr>
      <vt:lpstr>黑体</vt:lpstr>
      <vt:lpstr>Microsoft YaHei</vt:lpstr>
      <vt:lpstr>Arial</vt:lpstr>
      <vt:lpstr>Arial Black</vt:lpstr>
      <vt:lpstr>Segoe UI Light</vt:lpstr>
      <vt:lpstr>主题1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滚筒洗衣机, WeChat:cooljyh</dc:creator>
  <cp:lastModifiedBy>za w</cp:lastModifiedBy>
  <cp:revision>229</cp:revision>
  <dcterms:created xsi:type="dcterms:W3CDTF">2022-03-15T01:56:04Z</dcterms:created>
  <dcterms:modified xsi:type="dcterms:W3CDTF">2022-11-11T08:10:19Z</dcterms:modified>
</cp:coreProperties>
</file>

<file path=docProps/thumbnail.jpeg>
</file>